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1" r:id="rId5"/>
    <p:sldMasterId id="2147483666" r:id="rId6"/>
    <p:sldMasterId id="2147483681" r:id="rId7"/>
    <p:sldMasterId id="214748369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y="13716000" cx="24384000"/>
  <p:notesSz cx="6858000" cy="9144000"/>
  <p:embeddedFontLst>
    <p:embeddedFont>
      <p:font typeface="Arial Black"/>
      <p:regular r:id="rId31"/>
    </p:embeddedFont>
    <p:embeddedFont>
      <p:font typeface="Bree Serif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pgMBICsWEUgin7rINdkdvmyap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4F18F9-8054-44EE-B95D-757C3EE932C2}">
  <a:tblStyle styleId="{6D4F18F9-8054-44EE-B95D-757C3EE932C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ArialBlack-regular.fntdata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customschemas.google.com/relationships/presentationmetadata" Target="metadata"/><Relationship Id="rId10" Type="http://schemas.openxmlformats.org/officeDocument/2006/relationships/slide" Target="slides/slide1.xml"/><Relationship Id="rId32" Type="http://schemas.openxmlformats.org/officeDocument/2006/relationships/font" Target="fonts/BreeSerif-regular.fnt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c2b2e7fc17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</p:txBody>
      </p:sp>
      <p:sp>
        <p:nvSpPr>
          <p:cNvPr id="281" name="Google Shape;281;g3c2b2e7fc17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6" name="Google Shape;5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4" name="Google Shape;6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c2b2e7fc17_0_5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638" name="Google Shape;638;g3c2b2e7fc17_0_5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c2b2e7fc17_0_7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655" name="Google Shape;655;g3c2b2e7fc17_0_7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c2b2e7fc17_0_7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6" name="Google Shape;666;g3c2b2e7fc17_0_7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c2b2e7fc17_0_3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675" name="Google Shape;675;g3c2b2e7fc17_0_3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7" name="Google Shape;6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9" name="Google Shape;6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3" name="Google Shape;71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c2b2e7fc17_0_9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3" name="Google Shape;723;g3c2b2e7fc17_0_9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c2b2e7fc17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3" name="Google Shape;733;g3c2b2e7fc17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Think of short of time -&gt; I talk about Oneiros about xxxx, I am happy to take questions.</a:t>
            </a:r>
            <a:endParaRPr sz="1400"/>
          </a:p>
        </p:txBody>
      </p:sp>
      <p:sp>
        <p:nvSpPr>
          <p:cNvPr id="746" name="Google Shape;7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408" name="Google Shape;4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c2b2e7fc17_0_9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g3c2b2e7fc17_0_9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c2b2e7fc17_0_6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g3c2b2e7fc17_0_6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8" name="Google Shape;4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2" name="Google Shape;5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">
  <p:cSld name="34">
    <p:bg>
      <p:bgPr>
        <a:solidFill>
          <a:schemeClr val="dk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76363" y="894102"/>
            <a:ext cx="5046669" cy="6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76363" y="894102"/>
            <a:ext cx="5046669" cy="6002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">
  <p:cSld name="4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/>
          <p:nvPr>
            <p:ph idx="2" type="pic"/>
          </p:nvPr>
        </p:nvSpPr>
        <p:spPr>
          <a:xfrm>
            <a:off x="4030248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52" name="Google Shape;52;p29"/>
          <p:cNvSpPr/>
          <p:nvPr>
            <p:ph idx="3" type="pic"/>
          </p:nvPr>
        </p:nvSpPr>
        <p:spPr>
          <a:xfrm>
            <a:off x="8642004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53" name="Google Shape;53;p29"/>
          <p:cNvSpPr/>
          <p:nvPr>
            <p:ph idx="4" type="pic"/>
          </p:nvPr>
        </p:nvSpPr>
        <p:spPr>
          <a:xfrm>
            <a:off x="13253759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54" name="Google Shape;54;p29"/>
          <p:cNvSpPr/>
          <p:nvPr>
            <p:ph idx="5" type="pic"/>
          </p:nvPr>
        </p:nvSpPr>
        <p:spPr>
          <a:xfrm>
            <a:off x="17865516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55" name="Google Shape;55;p29"/>
          <p:cNvSpPr/>
          <p:nvPr>
            <p:ph idx="6" type="pic"/>
          </p:nvPr>
        </p:nvSpPr>
        <p:spPr>
          <a:xfrm>
            <a:off x="4030248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56" name="Google Shape;56;p29"/>
          <p:cNvSpPr/>
          <p:nvPr>
            <p:ph idx="7" type="pic"/>
          </p:nvPr>
        </p:nvSpPr>
        <p:spPr>
          <a:xfrm>
            <a:off x="8642004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57" name="Google Shape;57;p29"/>
          <p:cNvSpPr/>
          <p:nvPr>
            <p:ph idx="8" type="pic"/>
          </p:nvPr>
        </p:nvSpPr>
        <p:spPr>
          <a:xfrm>
            <a:off x="13253759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58" name="Google Shape;58;p29"/>
          <p:cNvSpPr/>
          <p:nvPr>
            <p:ph idx="9" type="pic"/>
          </p:nvPr>
        </p:nvSpPr>
        <p:spPr>
          <a:xfrm>
            <a:off x="17865516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59" name="Google Shape;59;p29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Full Page Photo">
  <p:cSld name="01 Full Page Phot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3" name="Google Shape;63;p30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">
  <p:cSld name="29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/>
          <p:nvPr>
            <p:ph idx="2" type="pic"/>
          </p:nvPr>
        </p:nvSpPr>
        <p:spPr>
          <a:xfrm>
            <a:off x="1815548" y="1582059"/>
            <a:ext cx="207528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6" name="Google Shape;66;p31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">
  <p:cSld name="27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/>
          <p:nvPr>
            <p:ph idx="2" type="pic"/>
          </p:nvPr>
        </p:nvSpPr>
        <p:spPr>
          <a:xfrm>
            <a:off x="0" y="0"/>
            <a:ext cx="97359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9" name="Google Shape;69;p32"/>
          <p:cNvSpPr/>
          <p:nvPr>
            <p:ph idx="3" type="pic"/>
          </p:nvPr>
        </p:nvSpPr>
        <p:spPr>
          <a:xfrm>
            <a:off x="14647652" y="0"/>
            <a:ext cx="9735900" cy="6858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0" name="Google Shape;70;p32"/>
          <p:cNvSpPr/>
          <p:nvPr>
            <p:ph idx="4" type="pic"/>
          </p:nvPr>
        </p:nvSpPr>
        <p:spPr>
          <a:xfrm>
            <a:off x="14647653" y="7161223"/>
            <a:ext cx="9735900" cy="65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1" name="Google Shape;71;p32"/>
          <p:cNvSpPr/>
          <p:nvPr>
            <p:ph idx="5" type="pic"/>
          </p:nvPr>
        </p:nvSpPr>
        <p:spPr>
          <a:xfrm>
            <a:off x="10012017" y="0"/>
            <a:ext cx="4359900" cy="4361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2" name="Google Shape;72;p32"/>
          <p:cNvSpPr/>
          <p:nvPr>
            <p:ph idx="6" type="pic"/>
          </p:nvPr>
        </p:nvSpPr>
        <p:spPr>
          <a:xfrm>
            <a:off x="10012017" y="4680542"/>
            <a:ext cx="4359900" cy="4361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3" name="Google Shape;73;p32"/>
          <p:cNvSpPr/>
          <p:nvPr>
            <p:ph idx="7" type="pic"/>
          </p:nvPr>
        </p:nvSpPr>
        <p:spPr>
          <a:xfrm>
            <a:off x="10012017" y="9361084"/>
            <a:ext cx="4359900" cy="4361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4" name="Google Shape;74;p32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">
  <p:cSld name="28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/>
          <p:nvPr>
            <p:ph idx="2" type="pic"/>
          </p:nvPr>
        </p:nvSpPr>
        <p:spPr>
          <a:xfrm>
            <a:off x="0" y="1582059"/>
            <a:ext cx="243840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">
  <p:cSld name="34">
    <p:bg>
      <p:bgPr>
        <a:solidFill>
          <a:schemeClr val="dk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971" y="298173"/>
            <a:ext cx="8746431" cy="31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4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BF57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87444" y="3884957"/>
            <a:ext cx="20041631" cy="728787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3">
  <p:cSld name="1_3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">
  <p:cSld name="3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6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">
  <p:cSld name="05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7"/>
          <p:cNvSpPr/>
          <p:nvPr>
            <p:ph idx="2" type="pic"/>
          </p:nvPr>
        </p:nvSpPr>
        <p:spPr>
          <a:xfrm>
            <a:off x="15486744" y="2"/>
            <a:ext cx="88974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3" name="Google Shape;93;p37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7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BF570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02508" y="6172936"/>
            <a:ext cx="11519215" cy="137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02508" y="6172936"/>
            <a:ext cx="11519215" cy="137012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">
  <p:cSld name="24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-2">
  <p:cSld name="05-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"/>
          <p:cNvSpPr/>
          <p:nvPr>
            <p:ph idx="2" type="pic"/>
          </p:nvPr>
        </p:nvSpPr>
        <p:spPr>
          <a:xfrm>
            <a:off x="15486744" y="9541567"/>
            <a:ext cx="8897400" cy="417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9" name="Google Shape;99;p39"/>
          <p:cNvSpPr/>
          <p:nvPr>
            <p:ph idx="3" type="pic"/>
          </p:nvPr>
        </p:nvSpPr>
        <p:spPr>
          <a:xfrm>
            <a:off x="15486744" y="0"/>
            <a:ext cx="4451100" cy="5267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0" name="Google Shape;100;p39"/>
          <p:cNvSpPr/>
          <p:nvPr>
            <p:ph idx="4" type="pic"/>
          </p:nvPr>
        </p:nvSpPr>
        <p:spPr>
          <a:xfrm>
            <a:off x="15484220" y="5426764"/>
            <a:ext cx="4451100" cy="3995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1" name="Google Shape;101;p39"/>
          <p:cNvSpPr/>
          <p:nvPr>
            <p:ph idx="5" type="pic"/>
          </p:nvPr>
        </p:nvSpPr>
        <p:spPr>
          <a:xfrm>
            <a:off x="20056220" y="0"/>
            <a:ext cx="4327800" cy="3995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2" name="Google Shape;102;p39"/>
          <p:cNvSpPr/>
          <p:nvPr>
            <p:ph idx="6" type="pic"/>
          </p:nvPr>
        </p:nvSpPr>
        <p:spPr>
          <a:xfrm>
            <a:off x="20058744" y="4154556"/>
            <a:ext cx="4325400" cy="5267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3" name="Google Shape;103;p39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9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">
  <p:cSld name="0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/>
          <p:nvPr>
            <p:ph idx="2" type="pic"/>
          </p:nvPr>
        </p:nvSpPr>
        <p:spPr>
          <a:xfrm>
            <a:off x="14509561" y="1582057"/>
            <a:ext cx="83490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7" name="Google Shape;107;p40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0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">
  <p:cSld name="43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/>
          <p:nvPr>
            <p:ph idx="2" type="pic"/>
          </p:nvPr>
        </p:nvSpPr>
        <p:spPr>
          <a:xfrm>
            <a:off x="3984626" y="3054218"/>
            <a:ext cx="5277300" cy="52773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1" name="Google Shape;111;p41"/>
          <p:cNvSpPr/>
          <p:nvPr>
            <p:ph idx="3" type="pic"/>
          </p:nvPr>
        </p:nvSpPr>
        <p:spPr>
          <a:xfrm>
            <a:off x="10265342" y="3054218"/>
            <a:ext cx="5277300" cy="52773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2" name="Google Shape;112;p41"/>
          <p:cNvSpPr/>
          <p:nvPr>
            <p:ph idx="4" type="pic"/>
          </p:nvPr>
        </p:nvSpPr>
        <p:spPr>
          <a:xfrm>
            <a:off x="16546056" y="3054218"/>
            <a:ext cx="5277300" cy="52773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3" name="Google Shape;113;p41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1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">
  <p:cSld name="4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/>
          <p:nvPr>
            <p:ph idx="2" type="pic"/>
          </p:nvPr>
        </p:nvSpPr>
        <p:spPr>
          <a:xfrm>
            <a:off x="4030248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7" name="Google Shape;117;p42"/>
          <p:cNvSpPr/>
          <p:nvPr>
            <p:ph idx="3" type="pic"/>
          </p:nvPr>
        </p:nvSpPr>
        <p:spPr>
          <a:xfrm>
            <a:off x="8642004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8" name="Google Shape;118;p42"/>
          <p:cNvSpPr/>
          <p:nvPr>
            <p:ph idx="4" type="pic"/>
          </p:nvPr>
        </p:nvSpPr>
        <p:spPr>
          <a:xfrm>
            <a:off x="13253759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9" name="Google Shape;119;p42"/>
          <p:cNvSpPr/>
          <p:nvPr>
            <p:ph idx="5" type="pic"/>
          </p:nvPr>
        </p:nvSpPr>
        <p:spPr>
          <a:xfrm>
            <a:off x="17865516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0" name="Google Shape;120;p42"/>
          <p:cNvSpPr/>
          <p:nvPr>
            <p:ph idx="6" type="pic"/>
          </p:nvPr>
        </p:nvSpPr>
        <p:spPr>
          <a:xfrm>
            <a:off x="4030248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1" name="Google Shape;121;p42"/>
          <p:cNvSpPr/>
          <p:nvPr>
            <p:ph idx="7" type="pic"/>
          </p:nvPr>
        </p:nvSpPr>
        <p:spPr>
          <a:xfrm>
            <a:off x="8642004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2" name="Google Shape;122;p42"/>
          <p:cNvSpPr/>
          <p:nvPr>
            <p:ph idx="8" type="pic"/>
          </p:nvPr>
        </p:nvSpPr>
        <p:spPr>
          <a:xfrm>
            <a:off x="13253759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3" name="Google Shape;123;p42"/>
          <p:cNvSpPr/>
          <p:nvPr>
            <p:ph idx="9" type="pic"/>
          </p:nvPr>
        </p:nvSpPr>
        <p:spPr>
          <a:xfrm>
            <a:off x="17865516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4" name="Google Shape;124;p42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2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Full Page Photo">
  <p:cSld name="01 Full Page Photo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3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8" name="Google Shape;128;p43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">
  <p:cSld name="29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4"/>
          <p:cNvSpPr/>
          <p:nvPr>
            <p:ph idx="2" type="pic"/>
          </p:nvPr>
        </p:nvSpPr>
        <p:spPr>
          <a:xfrm>
            <a:off x="1815548" y="1582059"/>
            <a:ext cx="207528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1" name="Google Shape;131;p44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">
  <p:cSld name="27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5"/>
          <p:cNvSpPr/>
          <p:nvPr>
            <p:ph idx="2" type="pic"/>
          </p:nvPr>
        </p:nvSpPr>
        <p:spPr>
          <a:xfrm>
            <a:off x="0" y="0"/>
            <a:ext cx="97362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4" name="Google Shape;134;p45"/>
          <p:cNvSpPr/>
          <p:nvPr>
            <p:ph idx="3" type="pic"/>
          </p:nvPr>
        </p:nvSpPr>
        <p:spPr>
          <a:xfrm>
            <a:off x="14647652" y="0"/>
            <a:ext cx="97362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5" name="Google Shape;135;p45"/>
          <p:cNvSpPr/>
          <p:nvPr>
            <p:ph idx="4" type="pic"/>
          </p:nvPr>
        </p:nvSpPr>
        <p:spPr>
          <a:xfrm>
            <a:off x="14647653" y="7161223"/>
            <a:ext cx="9736200" cy="6554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6" name="Google Shape;136;p45"/>
          <p:cNvSpPr/>
          <p:nvPr>
            <p:ph idx="5" type="pic"/>
          </p:nvPr>
        </p:nvSpPr>
        <p:spPr>
          <a:xfrm>
            <a:off x="10012017" y="0"/>
            <a:ext cx="4359900" cy="4361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7" name="Google Shape;137;p45"/>
          <p:cNvSpPr/>
          <p:nvPr>
            <p:ph idx="6" type="pic"/>
          </p:nvPr>
        </p:nvSpPr>
        <p:spPr>
          <a:xfrm>
            <a:off x="10012017" y="4680542"/>
            <a:ext cx="4359900" cy="4361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8" name="Google Shape;138;p45"/>
          <p:cNvSpPr/>
          <p:nvPr>
            <p:ph idx="7" type="pic"/>
          </p:nvPr>
        </p:nvSpPr>
        <p:spPr>
          <a:xfrm>
            <a:off x="10012017" y="9361084"/>
            <a:ext cx="4359900" cy="4361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9" name="Google Shape;139;p45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">
  <p:cSld name="28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6"/>
          <p:cNvSpPr/>
          <p:nvPr>
            <p:ph idx="2" type="pic"/>
          </p:nvPr>
        </p:nvSpPr>
        <p:spPr>
          <a:xfrm>
            <a:off x="0" y="1582059"/>
            <a:ext cx="243840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2" name="Google Shape;142;p46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">
  <p:cSld name="34">
    <p:bg>
      <p:bgPr>
        <a:solidFill>
          <a:schemeClr val="dk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971" y="298173"/>
            <a:ext cx="8746438" cy="3180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7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">
  <p:cSld name="05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/>
          <p:nvPr>
            <p:ph idx="2" type="pic"/>
          </p:nvPr>
        </p:nvSpPr>
        <p:spPr>
          <a:xfrm>
            <a:off x="15486744" y="2"/>
            <a:ext cx="88977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" name="Google Shape;23;p20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BF5700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87444" y="3884957"/>
            <a:ext cx="20041638" cy="728786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8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3">
  <p:cSld name="1_33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2b2e7fc17_0_571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">
  <p:cSld name="05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2b2e7fc17_0_573"/>
          <p:cNvSpPr/>
          <p:nvPr>
            <p:ph idx="2" type="pic"/>
          </p:nvPr>
        </p:nvSpPr>
        <p:spPr>
          <a:xfrm>
            <a:off x="15486744" y="2"/>
            <a:ext cx="88974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5" name="Google Shape;155;g3c2b2e7fc17_0_573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c2b2e7fc17_0_573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">
  <p:cSld name="33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c2b2e7fc17_0_577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c2b2e7fc17_0_577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">
  <p:cSld name="24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2b2e7fc17_0_580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-2">
  <p:cSld name="05-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c2b2e7fc17_0_582"/>
          <p:cNvSpPr/>
          <p:nvPr>
            <p:ph idx="2" type="pic"/>
          </p:nvPr>
        </p:nvSpPr>
        <p:spPr>
          <a:xfrm>
            <a:off x="15486744" y="9541567"/>
            <a:ext cx="8897400" cy="417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4" name="Google Shape;164;g3c2b2e7fc17_0_582"/>
          <p:cNvSpPr/>
          <p:nvPr>
            <p:ph idx="3" type="pic"/>
          </p:nvPr>
        </p:nvSpPr>
        <p:spPr>
          <a:xfrm>
            <a:off x="15486744" y="0"/>
            <a:ext cx="4451100" cy="5267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5" name="Google Shape;165;g3c2b2e7fc17_0_582"/>
          <p:cNvSpPr/>
          <p:nvPr>
            <p:ph idx="4" type="pic"/>
          </p:nvPr>
        </p:nvSpPr>
        <p:spPr>
          <a:xfrm>
            <a:off x="15484220" y="5426764"/>
            <a:ext cx="4451100" cy="3995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6" name="Google Shape;166;g3c2b2e7fc17_0_582"/>
          <p:cNvSpPr/>
          <p:nvPr>
            <p:ph idx="5" type="pic"/>
          </p:nvPr>
        </p:nvSpPr>
        <p:spPr>
          <a:xfrm>
            <a:off x="20056220" y="0"/>
            <a:ext cx="4327800" cy="3995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7" name="Google Shape;167;g3c2b2e7fc17_0_582"/>
          <p:cNvSpPr/>
          <p:nvPr>
            <p:ph idx="6" type="pic"/>
          </p:nvPr>
        </p:nvSpPr>
        <p:spPr>
          <a:xfrm>
            <a:off x="20058744" y="4154556"/>
            <a:ext cx="4325400" cy="5267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8" name="Google Shape;168;g3c2b2e7fc17_0_582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c2b2e7fc17_0_582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">
  <p:cSld name="0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2b2e7fc17_0_590"/>
          <p:cNvSpPr/>
          <p:nvPr>
            <p:ph idx="2" type="pic"/>
          </p:nvPr>
        </p:nvSpPr>
        <p:spPr>
          <a:xfrm>
            <a:off x="14509561" y="1582057"/>
            <a:ext cx="83490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2" name="Google Shape;172;g3c2b2e7fc17_0_590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c2b2e7fc17_0_590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">
  <p:cSld name="43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2b2e7fc17_0_594"/>
          <p:cNvSpPr/>
          <p:nvPr>
            <p:ph idx="2" type="pic"/>
          </p:nvPr>
        </p:nvSpPr>
        <p:spPr>
          <a:xfrm>
            <a:off x="3984626" y="3054218"/>
            <a:ext cx="5277300" cy="52773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76" name="Google Shape;176;g3c2b2e7fc17_0_594"/>
          <p:cNvSpPr/>
          <p:nvPr>
            <p:ph idx="3" type="pic"/>
          </p:nvPr>
        </p:nvSpPr>
        <p:spPr>
          <a:xfrm>
            <a:off x="10265342" y="3054218"/>
            <a:ext cx="5277300" cy="52773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77" name="Google Shape;177;g3c2b2e7fc17_0_594"/>
          <p:cNvSpPr/>
          <p:nvPr>
            <p:ph idx="4" type="pic"/>
          </p:nvPr>
        </p:nvSpPr>
        <p:spPr>
          <a:xfrm>
            <a:off x="16546056" y="3054218"/>
            <a:ext cx="5277300" cy="52773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78" name="Google Shape;178;g3c2b2e7fc17_0_594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c2b2e7fc17_0_594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">
  <p:cSld name="4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2b2e7fc17_0_600"/>
          <p:cNvSpPr/>
          <p:nvPr>
            <p:ph idx="2" type="pic"/>
          </p:nvPr>
        </p:nvSpPr>
        <p:spPr>
          <a:xfrm>
            <a:off x="4030248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82" name="Google Shape;182;g3c2b2e7fc17_0_600"/>
          <p:cNvSpPr/>
          <p:nvPr>
            <p:ph idx="3" type="pic"/>
          </p:nvPr>
        </p:nvSpPr>
        <p:spPr>
          <a:xfrm>
            <a:off x="8642004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83" name="Google Shape;183;g3c2b2e7fc17_0_600"/>
          <p:cNvSpPr/>
          <p:nvPr>
            <p:ph idx="4" type="pic"/>
          </p:nvPr>
        </p:nvSpPr>
        <p:spPr>
          <a:xfrm>
            <a:off x="13253759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84" name="Google Shape;184;g3c2b2e7fc17_0_600"/>
          <p:cNvSpPr/>
          <p:nvPr>
            <p:ph idx="5" type="pic"/>
          </p:nvPr>
        </p:nvSpPr>
        <p:spPr>
          <a:xfrm>
            <a:off x="17865516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85" name="Google Shape;185;g3c2b2e7fc17_0_600"/>
          <p:cNvSpPr/>
          <p:nvPr>
            <p:ph idx="6" type="pic"/>
          </p:nvPr>
        </p:nvSpPr>
        <p:spPr>
          <a:xfrm>
            <a:off x="4030248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86" name="Google Shape;186;g3c2b2e7fc17_0_600"/>
          <p:cNvSpPr/>
          <p:nvPr>
            <p:ph idx="7" type="pic"/>
          </p:nvPr>
        </p:nvSpPr>
        <p:spPr>
          <a:xfrm>
            <a:off x="8642004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87" name="Google Shape;187;g3c2b2e7fc17_0_600"/>
          <p:cNvSpPr/>
          <p:nvPr>
            <p:ph idx="8" type="pic"/>
          </p:nvPr>
        </p:nvSpPr>
        <p:spPr>
          <a:xfrm>
            <a:off x="13253759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88" name="Google Shape;188;g3c2b2e7fc17_0_600"/>
          <p:cNvSpPr/>
          <p:nvPr>
            <p:ph idx="9" type="pic"/>
          </p:nvPr>
        </p:nvSpPr>
        <p:spPr>
          <a:xfrm>
            <a:off x="17865516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89" name="Google Shape;189;g3c2b2e7fc17_0_600"/>
          <p:cNvSpPr txBox="1"/>
          <p:nvPr/>
        </p:nvSpPr>
        <p:spPr>
          <a:xfrm>
            <a:off x="2445207" y="1582057"/>
            <a:ext cx="110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c2b2e7fc17_0_600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Full Page Photo">
  <p:cSld name="01 Full Page Photo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2b2e7fc17_0_611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3" name="Google Shape;193;g3c2b2e7fc17_0_611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">
  <p:cSld name="3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">
  <p:cSld name="29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c2b2e7fc17_0_614"/>
          <p:cNvSpPr/>
          <p:nvPr>
            <p:ph idx="2" type="pic"/>
          </p:nvPr>
        </p:nvSpPr>
        <p:spPr>
          <a:xfrm>
            <a:off x="1815548" y="1582059"/>
            <a:ext cx="207528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6" name="Google Shape;196;g3c2b2e7fc17_0_614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">
  <p:cSld name="27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c2b2e7fc17_0_617"/>
          <p:cNvSpPr/>
          <p:nvPr>
            <p:ph idx="2" type="pic"/>
          </p:nvPr>
        </p:nvSpPr>
        <p:spPr>
          <a:xfrm>
            <a:off x="0" y="0"/>
            <a:ext cx="97362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9" name="Google Shape;199;g3c2b2e7fc17_0_617"/>
          <p:cNvSpPr/>
          <p:nvPr>
            <p:ph idx="3" type="pic"/>
          </p:nvPr>
        </p:nvSpPr>
        <p:spPr>
          <a:xfrm>
            <a:off x="14647652" y="0"/>
            <a:ext cx="97362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0" name="Google Shape;200;g3c2b2e7fc17_0_617"/>
          <p:cNvSpPr/>
          <p:nvPr>
            <p:ph idx="4" type="pic"/>
          </p:nvPr>
        </p:nvSpPr>
        <p:spPr>
          <a:xfrm>
            <a:off x="14647653" y="7161223"/>
            <a:ext cx="9736200" cy="6554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1" name="Google Shape;201;g3c2b2e7fc17_0_617"/>
          <p:cNvSpPr/>
          <p:nvPr>
            <p:ph idx="5" type="pic"/>
          </p:nvPr>
        </p:nvSpPr>
        <p:spPr>
          <a:xfrm>
            <a:off x="10012017" y="0"/>
            <a:ext cx="4359900" cy="4361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2" name="Google Shape;202;g3c2b2e7fc17_0_617"/>
          <p:cNvSpPr/>
          <p:nvPr>
            <p:ph idx="6" type="pic"/>
          </p:nvPr>
        </p:nvSpPr>
        <p:spPr>
          <a:xfrm>
            <a:off x="10012017" y="4680542"/>
            <a:ext cx="4359900" cy="4361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3" name="Google Shape;203;g3c2b2e7fc17_0_617"/>
          <p:cNvSpPr/>
          <p:nvPr>
            <p:ph idx="7" type="pic"/>
          </p:nvPr>
        </p:nvSpPr>
        <p:spPr>
          <a:xfrm>
            <a:off x="10012017" y="9361084"/>
            <a:ext cx="4359900" cy="4361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4" name="Google Shape;204;g3c2b2e7fc17_0_617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">
  <p:cSld name="28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c2b2e7fc17_0_625"/>
          <p:cNvSpPr/>
          <p:nvPr>
            <p:ph idx="2" type="pic"/>
          </p:nvPr>
        </p:nvSpPr>
        <p:spPr>
          <a:xfrm>
            <a:off x="0" y="1582059"/>
            <a:ext cx="243840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07" name="Google Shape;207;g3c2b2e7fc17_0_625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">
  <p:cSld name="34">
    <p:bg>
      <p:bgPr>
        <a:solidFill>
          <a:schemeClr val="dk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3c2b2e7fc17_0_6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971" y="298173"/>
            <a:ext cx="8746438" cy="318052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c2b2e7fc17_0_628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BF5700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3c2b2e7fc17_0_6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87444" y="3884957"/>
            <a:ext cx="20041638" cy="728786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c2b2e7fc17_0_631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">
  <p:cSld name="05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c2b2e7fc17_0_917"/>
          <p:cNvSpPr/>
          <p:nvPr>
            <p:ph idx="2" type="pic"/>
          </p:nvPr>
        </p:nvSpPr>
        <p:spPr>
          <a:xfrm>
            <a:off x="15486744" y="2"/>
            <a:ext cx="88977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18" name="Google Shape;218;g3c2b2e7fc17_0_917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c2b2e7fc17_0_917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3">
  <p:cSld name="1_33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c2b2e7fc17_0_921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">
  <p:cSld name="33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2b2e7fc17_0_923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c2b2e7fc17_0_923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">
  <p:cSld name="24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2b2e7fc17_0_926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-2">
  <p:cSld name="05-2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c2b2e7fc17_0_928"/>
          <p:cNvSpPr/>
          <p:nvPr>
            <p:ph idx="2" type="pic"/>
          </p:nvPr>
        </p:nvSpPr>
        <p:spPr>
          <a:xfrm>
            <a:off x="15486744" y="9541567"/>
            <a:ext cx="8897700" cy="417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g3c2b2e7fc17_0_928"/>
          <p:cNvSpPr/>
          <p:nvPr>
            <p:ph idx="3" type="pic"/>
          </p:nvPr>
        </p:nvSpPr>
        <p:spPr>
          <a:xfrm>
            <a:off x="15486744" y="0"/>
            <a:ext cx="4451100" cy="526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g3c2b2e7fc17_0_928"/>
          <p:cNvSpPr/>
          <p:nvPr>
            <p:ph idx="4" type="pic"/>
          </p:nvPr>
        </p:nvSpPr>
        <p:spPr>
          <a:xfrm>
            <a:off x="15484220" y="5426764"/>
            <a:ext cx="4451100" cy="399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1" name="Google Shape;231;g3c2b2e7fc17_0_928"/>
          <p:cNvSpPr/>
          <p:nvPr>
            <p:ph idx="5" type="pic"/>
          </p:nvPr>
        </p:nvSpPr>
        <p:spPr>
          <a:xfrm>
            <a:off x="20056220" y="0"/>
            <a:ext cx="4328100" cy="399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2" name="Google Shape;232;g3c2b2e7fc17_0_928"/>
          <p:cNvSpPr/>
          <p:nvPr>
            <p:ph idx="6" type="pic"/>
          </p:nvPr>
        </p:nvSpPr>
        <p:spPr>
          <a:xfrm>
            <a:off x="20058744" y="4154556"/>
            <a:ext cx="4325700" cy="526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3" name="Google Shape;233;g3c2b2e7fc17_0_928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c2b2e7fc17_0_928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3">
  <p:cSld name="1_3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">
  <p:cSld name="02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2b2e7fc17_0_936"/>
          <p:cNvSpPr/>
          <p:nvPr>
            <p:ph idx="2" type="pic"/>
          </p:nvPr>
        </p:nvSpPr>
        <p:spPr>
          <a:xfrm>
            <a:off x="14509561" y="1582057"/>
            <a:ext cx="83487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7" name="Google Shape;237;g3c2b2e7fc17_0_936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c2b2e7fc17_0_936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">
  <p:cSld name="43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2b2e7fc17_0_940"/>
          <p:cNvSpPr/>
          <p:nvPr>
            <p:ph idx="2" type="pic"/>
          </p:nvPr>
        </p:nvSpPr>
        <p:spPr>
          <a:xfrm>
            <a:off x="3984626" y="3054218"/>
            <a:ext cx="5277600" cy="5277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41" name="Google Shape;241;g3c2b2e7fc17_0_940"/>
          <p:cNvSpPr/>
          <p:nvPr>
            <p:ph idx="3" type="pic"/>
          </p:nvPr>
        </p:nvSpPr>
        <p:spPr>
          <a:xfrm>
            <a:off x="10265342" y="3054218"/>
            <a:ext cx="5277600" cy="5277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42" name="Google Shape;242;g3c2b2e7fc17_0_940"/>
          <p:cNvSpPr/>
          <p:nvPr>
            <p:ph idx="4" type="pic"/>
          </p:nvPr>
        </p:nvSpPr>
        <p:spPr>
          <a:xfrm>
            <a:off x="16546056" y="3054218"/>
            <a:ext cx="5277600" cy="5277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43" name="Google Shape;243;g3c2b2e7fc17_0_940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c2b2e7fc17_0_940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">
  <p:cSld name="42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c2b2e7fc17_0_946"/>
          <p:cNvSpPr/>
          <p:nvPr>
            <p:ph idx="2" type="pic"/>
          </p:nvPr>
        </p:nvSpPr>
        <p:spPr>
          <a:xfrm>
            <a:off x="4030248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47" name="Google Shape;247;g3c2b2e7fc17_0_946"/>
          <p:cNvSpPr/>
          <p:nvPr>
            <p:ph idx="3" type="pic"/>
          </p:nvPr>
        </p:nvSpPr>
        <p:spPr>
          <a:xfrm>
            <a:off x="8642004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48" name="Google Shape;248;g3c2b2e7fc17_0_946"/>
          <p:cNvSpPr/>
          <p:nvPr>
            <p:ph idx="4" type="pic"/>
          </p:nvPr>
        </p:nvSpPr>
        <p:spPr>
          <a:xfrm>
            <a:off x="13253759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49" name="Google Shape;249;g3c2b2e7fc17_0_946"/>
          <p:cNvSpPr/>
          <p:nvPr>
            <p:ph idx="5" type="pic"/>
          </p:nvPr>
        </p:nvSpPr>
        <p:spPr>
          <a:xfrm>
            <a:off x="17865516" y="2513022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50" name="Google Shape;250;g3c2b2e7fc17_0_946"/>
          <p:cNvSpPr/>
          <p:nvPr>
            <p:ph idx="6" type="pic"/>
          </p:nvPr>
        </p:nvSpPr>
        <p:spPr>
          <a:xfrm>
            <a:off x="4030248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51" name="Google Shape;251;g3c2b2e7fc17_0_946"/>
          <p:cNvSpPr/>
          <p:nvPr>
            <p:ph idx="7" type="pic"/>
          </p:nvPr>
        </p:nvSpPr>
        <p:spPr>
          <a:xfrm>
            <a:off x="8642004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52" name="Google Shape;252;g3c2b2e7fc17_0_946"/>
          <p:cNvSpPr/>
          <p:nvPr>
            <p:ph idx="8" type="pic"/>
          </p:nvPr>
        </p:nvSpPr>
        <p:spPr>
          <a:xfrm>
            <a:off x="13253759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53" name="Google Shape;253;g3c2b2e7fc17_0_946"/>
          <p:cNvSpPr/>
          <p:nvPr>
            <p:ph idx="9" type="pic"/>
          </p:nvPr>
        </p:nvSpPr>
        <p:spPr>
          <a:xfrm>
            <a:off x="17865516" y="7760884"/>
            <a:ext cx="2972700" cy="29727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54" name="Google Shape;254;g3c2b2e7fc17_0_946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c2b2e7fc17_0_946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Full Page Photo">
  <p:cSld name="01 Full Page Photo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c2b2e7fc17_0_957"/>
          <p:cNvSpPr/>
          <p:nvPr>
            <p:ph idx="2" type="pic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8" name="Google Shape;258;g3c2b2e7fc17_0_957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">
  <p:cSld name="29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c2b2e7fc17_0_960"/>
          <p:cNvSpPr/>
          <p:nvPr>
            <p:ph idx="2" type="pic"/>
          </p:nvPr>
        </p:nvSpPr>
        <p:spPr>
          <a:xfrm>
            <a:off x="1815548" y="1582059"/>
            <a:ext cx="207528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1" name="Google Shape;261;g3c2b2e7fc17_0_960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">
  <p:cSld name="27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c2b2e7fc17_0_963"/>
          <p:cNvSpPr/>
          <p:nvPr>
            <p:ph idx="2" type="pic"/>
          </p:nvPr>
        </p:nvSpPr>
        <p:spPr>
          <a:xfrm>
            <a:off x="0" y="0"/>
            <a:ext cx="9735900" cy="13716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4" name="Google Shape;264;g3c2b2e7fc17_0_963"/>
          <p:cNvSpPr/>
          <p:nvPr>
            <p:ph idx="3" type="pic"/>
          </p:nvPr>
        </p:nvSpPr>
        <p:spPr>
          <a:xfrm>
            <a:off x="14647652" y="0"/>
            <a:ext cx="9735900" cy="68583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5" name="Google Shape;265;g3c2b2e7fc17_0_963"/>
          <p:cNvSpPr/>
          <p:nvPr>
            <p:ph idx="4" type="pic"/>
          </p:nvPr>
        </p:nvSpPr>
        <p:spPr>
          <a:xfrm>
            <a:off x="14647653" y="7161223"/>
            <a:ext cx="9735900" cy="65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6" name="Google Shape;266;g3c2b2e7fc17_0_963"/>
          <p:cNvSpPr/>
          <p:nvPr>
            <p:ph idx="5" type="pic"/>
          </p:nvPr>
        </p:nvSpPr>
        <p:spPr>
          <a:xfrm>
            <a:off x="10012017" y="0"/>
            <a:ext cx="4359900" cy="4361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7" name="Google Shape;267;g3c2b2e7fc17_0_963"/>
          <p:cNvSpPr/>
          <p:nvPr>
            <p:ph idx="6" type="pic"/>
          </p:nvPr>
        </p:nvSpPr>
        <p:spPr>
          <a:xfrm>
            <a:off x="10012017" y="4680542"/>
            <a:ext cx="4359900" cy="4361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8" name="Google Shape;268;g3c2b2e7fc17_0_963"/>
          <p:cNvSpPr/>
          <p:nvPr>
            <p:ph idx="7" type="pic"/>
          </p:nvPr>
        </p:nvSpPr>
        <p:spPr>
          <a:xfrm>
            <a:off x="10012017" y="9361084"/>
            <a:ext cx="4359900" cy="4361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9" name="Google Shape;269;g3c2b2e7fc17_0_963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">
  <p:cSld name="28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c2b2e7fc17_0_971"/>
          <p:cNvSpPr/>
          <p:nvPr>
            <p:ph idx="2" type="pic"/>
          </p:nvPr>
        </p:nvSpPr>
        <p:spPr>
          <a:xfrm>
            <a:off x="0" y="1582059"/>
            <a:ext cx="243840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72" name="Google Shape;272;g3c2b2e7fc17_0_971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">
  <p:cSld name="34">
    <p:bg>
      <p:bgPr>
        <a:solidFill>
          <a:schemeClr val="dk2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3c2b2e7fc17_0_9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971" y="298173"/>
            <a:ext cx="8746431" cy="31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c2b2e7fc17_0_974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BF5700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3c2b2e7fc17_0_9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87444" y="3884957"/>
            <a:ext cx="20041631" cy="728787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c2b2e7fc17_0_977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">
  <p:cSld name="24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-2">
  <p:cSld name="05-2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/>
          <p:nvPr>
            <p:ph idx="2" type="pic"/>
          </p:nvPr>
        </p:nvSpPr>
        <p:spPr>
          <a:xfrm>
            <a:off x="15486744" y="9541567"/>
            <a:ext cx="8897700" cy="4174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4" name="Google Shape;34;p26"/>
          <p:cNvSpPr/>
          <p:nvPr>
            <p:ph idx="3" type="pic"/>
          </p:nvPr>
        </p:nvSpPr>
        <p:spPr>
          <a:xfrm>
            <a:off x="15486744" y="0"/>
            <a:ext cx="4451100" cy="526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5" name="Google Shape;35;p26"/>
          <p:cNvSpPr/>
          <p:nvPr>
            <p:ph idx="4" type="pic"/>
          </p:nvPr>
        </p:nvSpPr>
        <p:spPr>
          <a:xfrm>
            <a:off x="15484220" y="5426764"/>
            <a:ext cx="4451100" cy="399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6" name="Google Shape;36;p26"/>
          <p:cNvSpPr/>
          <p:nvPr>
            <p:ph idx="5" type="pic"/>
          </p:nvPr>
        </p:nvSpPr>
        <p:spPr>
          <a:xfrm>
            <a:off x="20056220" y="0"/>
            <a:ext cx="4328100" cy="39951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7" name="Google Shape;37;p26"/>
          <p:cNvSpPr/>
          <p:nvPr>
            <p:ph idx="6" type="pic"/>
          </p:nvPr>
        </p:nvSpPr>
        <p:spPr>
          <a:xfrm>
            <a:off x="20058744" y="4154556"/>
            <a:ext cx="4325700" cy="526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8" name="Google Shape;38;p26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">
  <p:cSld name="0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/>
          <p:nvPr>
            <p:ph idx="2" type="pic"/>
          </p:nvPr>
        </p:nvSpPr>
        <p:spPr>
          <a:xfrm>
            <a:off x="14509561" y="1582057"/>
            <a:ext cx="8348700" cy="10551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2" name="Google Shape;42;p27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">
  <p:cSld name="43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/>
          <p:nvPr>
            <p:ph idx="2" type="pic"/>
          </p:nvPr>
        </p:nvSpPr>
        <p:spPr>
          <a:xfrm>
            <a:off x="3984626" y="3054218"/>
            <a:ext cx="5277600" cy="5277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46" name="Google Shape;46;p28"/>
          <p:cNvSpPr/>
          <p:nvPr>
            <p:ph idx="3" type="pic"/>
          </p:nvPr>
        </p:nvSpPr>
        <p:spPr>
          <a:xfrm>
            <a:off x="10265342" y="3054218"/>
            <a:ext cx="5277600" cy="5277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47" name="Google Shape;47;p28"/>
          <p:cNvSpPr/>
          <p:nvPr>
            <p:ph idx="4" type="pic"/>
          </p:nvPr>
        </p:nvSpPr>
        <p:spPr>
          <a:xfrm>
            <a:off x="16546056" y="3054218"/>
            <a:ext cx="5277600" cy="5277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48" name="Google Shape;48;p28"/>
          <p:cNvSpPr txBox="1"/>
          <p:nvPr/>
        </p:nvSpPr>
        <p:spPr>
          <a:xfrm>
            <a:off x="2445207" y="1582057"/>
            <a:ext cx="1107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TEXAS</a:t>
            </a: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ELECTRICAL AND COMPUTER ENGINEERING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2b2e7fc17_0_569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2b2e7fc17_0_915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UT-LCA/UVMAsyncBench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liruihao@utexas.edu" TargetMode="External"/><Relationship Id="rId4" Type="http://schemas.openxmlformats.org/officeDocument/2006/relationships/hyperlink" Target="mailto:liruihao@utexas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2b2e7fc17_0_77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g3c2b2e7fc17_0_77"/>
          <p:cNvSpPr txBox="1"/>
          <p:nvPr/>
        </p:nvSpPr>
        <p:spPr>
          <a:xfrm>
            <a:off x="1237575" y="5814803"/>
            <a:ext cx="19263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1" lang="en-US" sz="4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Oneiros: KV Cache Optimization through Parameter Remapping for Multi-tenant LLM Serving</a:t>
            </a:r>
            <a:endParaRPr i="1" sz="4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85" name="Google Shape;285;g3c2b2e7fc17_0_77"/>
          <p:cNvCxnSpPr/>
          <p:nvPr/>
        </p:nvCxnSpPr>
        <p:spPr>
          <a:xfrm>
            <a:off x="1381912" y="8028211"/>
            <a:ext cx="21436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6" name="Google Shape;286;g3c2b2e7fc17_0_77"/>
          <p:cNvSpPr txBox="1"/>
          <p:nvPr/>
        </p:nvSpPr>
        <p:spPr>
          <a:xfrm>
            <a:off x="1237575" y="9990500"/>
            <a:ext cx="20824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Ruihao Li</a:t>
            </a:r>
            <a:endParaRPr b="1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Feb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</a:rPr>
              <a:t>02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lang="en-US" sz="3200">
                <a:solidFill>
                  <a:schemeClr val="dk1"/>
                </a:solidFill>
              </a:rPr>
              <a:t>6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8"/>
          <p:cNvSpPr txBox="1"/>
          <p:nvPr/>
        </p:nvSpPr>
        <p:spPr>
          <a:xfrm>
            <a:off x="1828800" y="914400"/>
            <a:ext cx="1740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Overview of Oneiros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70" name="Google Shape;570;p8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1" name="Google Shape;571;p8"/>
          <p:cNvSpPr txBox="1"/>
          <p:nvPr/>
        </p:nvSpPr>
        <p:spPr>
          <a:xfrm>
            <a:off x="1787706" y="2283936"/>
            <a:ext cx="178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Scheduler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selects which models to serve.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2" name="Google Shape;572;p8"/>
          <p:cNvSpPr txBox="1"/>
          <p:nvPr/>
        </p:nvSpPr>
        <p:spPr>
          <a:xfrm>
            <a:off x="1787706" y="3114223"/>
            <a:ext cx="178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Memory Allocator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updates the memory usage (parameter and KV cache).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3" name="Google Shape;573;p8"/>
          <p:cNvSpPr txBox="1"/>
          <p:nvPr/>
        </p:nvSpPr>
        <p:spPr>
          <a:xfrm>
            <a:off x="1787706" y="3944511"/>
            <a:ext cx="178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1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Remapping Controller</a:t>
            </a:r>
            <a:r>
              <a:rPr b="1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determines whether to remap parameters.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4" name="Google Shape;574;p8"/>
          <p:cNvSpPr txBox="1"/>
          <p:nvPr/>
        </p:nvSpPr>
        <p:spPr>
          <a:xfrm>
            <a:off x="1787706" y="4774798"/>
            <a:ext cx="178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Async Transfer Engine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controls the CPU-GPU data transfer.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5" name="Google Shape;575;p8"/>
          <p:cNvSpPr txBox="1"/>
          <p:nvPr/>
        </p:nvSpPr>
        <p:spPr>
          <a:xfrm>
            <a:off x="1787706" y="5605086"/>
            <a:ext cx="178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GPU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executes the LLM inference tasks.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6" name="Google Shape;576;p8"/>
          <p:cNvSpPr/>
          <p:nvPr/>
        </p:nvSpPr>
        <p:spPr>
          <a:xfrm>
            <a:off x="15327888" y="7575089"/>
            <a:ext cx="4474800" cy="5106900"/>
          </a:xfrm>
          <a:prstGeom prst="rect">
            <a:avLst/>
          </a:prstGeom>
          <a:solidFill>
            <a:srgbClr val="CCCCCC"/>
          </a:solidFill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67350" lIns="267350" spcFirstLastPara="1" rIns="267350" wrap="square" tIns="26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3"/>
              <a:buFont typeface="Arial"/>
              <a:buNone/>
            </a:pPr>
            <a:r>
              <a:t/>
            </a:r>
            <a:endParaRPr b="0" i="0" sz="40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"/>
          <p:cNvSpPr/>
          <p:nvPr/>
        </p:nvSpPr>
        <p:spPr>
          <a:xfrm>
            <a:off x="5550628" y="8023777"/>
            <a:ext cx="8774400" cy="4802700"/>
          </a:xfrm>
          <a:prstGeom prst="corner">
            <a:avLst>
              <a:gd fmla="val 45174" name="adj1"/>
              <a:gd fmla="val 93621" name="adj2"/>
            </a:avLst>
          </a:prstGeom>
          <a:solidFill>
            <a:srgbClr val="FFF2CC"/>
          </a:solidFill>
          <a:ln cap="flat" cmpd="sng" w="2787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67350" lIns="267350" spcFirstLastPara="1" rIns="267350" wrap="square" tIns="26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3"/>
              <a:buFont typeface="Arial"/>
              <a:buNone/>
            </a:pPr>
            <a:r>
              <a:t/>
            </a:r>
            <a:endParaRPr b="1" i="0" sz="40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"/>
          <p:cNvSpPr/>
          <p:nvPr/>
        </p:nvSpPr>
        <p:spPr>
          <a:xfrm>
            <a:off x="6608091" y="6843650"/>
            <a:ext cx="2992200" cy="845700"/>
          </a:xfrm>
          <a:prstGeom prst="rect">
            <a:avLst/>
          </a:prstGeom>
          <a:solidFill>
            <a:srgbClr val="D9D9D9"/>
          </a:solidFill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67350" lIns="267350" spcFirstLastPara="1" rIns="267350" wrap="square" tIns="26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Scheduler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"/>
          <p:cNvSpPr txBox="1"/>
          <p:nvPr/>
        </p:nvSpPr>
        <p:spPr>
          <a:xfrm>
            <a:off x="4986625" y="11786382"/>
            <a:ext cx="3543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350" lIns="267350" spcFirstLastPara="1" rIns="267350" wrap="square" tIns="267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3"/>
              <a:buFont typeface="Arial"/>
              <a:buNone/>
            </a:pPr>
            <a:r>
              <a:rPr b="1" i="1" lang="en-US" sz="40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Oneiros</a:t>
            </a:r>
            <a:endParaRPr b="1" i="1" sz="40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"/>
          <p:cNvSpPr/>
          <p:nvPr/>
        </p:nvSpPr>
        <p:spPr>
          <a:xfrm>
            <a:off x="6607653" y="10240609"/>
            <a:ext cx="2992200" cy="1164000"/>
          </a:xfrm>
          <a:prstGeom prst="rect">
            <a:avLst/>
          </a:prstGeom>
          <a:solidFill>
            <a:srgbClr val="D9EAD3"/>
          </a:solidFill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67350" lIns="267350" spcFirstLastPara="1" rIns="267350" wrap="square" tIns="26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1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Remapping Controller</a:t>
            </a:r>
            <a:endParaRPr b="0" i="1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8"/>
          <p:cNvSpPr txBox="1"/>
          <p:nvPr/>
        </p:nvSpPr>
        <p:spPr>
          <a:xfrm>
            <a:off x="14773717" y="7365584"/>
            <a:ext cx="2544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350" lIns="267350" spcFirstLastPara="1" rIns="267350" wrap="square" tIns="267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3"/>
              <a:buFont typeface="Arial"/>
              <a:buNone/>
            </a:pPr>
            <a:r>
              <a:rPr b="0" i="0" lang="en-US" sz="40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GPU</a:t>
            </a:r>
            <a:endParaRPr b="0" i="0" sz="40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"/>
          <p:cNvSpPr/>
          <p:nvPr/>
        </p:nvSpPr>
        <p:spPr>
          <a:xfrm>
            <a:off x="15795654" y="8378458"/>
            <a:ext cx="2950200" cy="3785100"/>
          </a:xfrm>
          <a:prstGeom prst="rect">
            <a:avLst/>
          </a:prstGeom>
          <a:solidFill>
            <a:srgbClr val="D9D9D9"/>
          </a:solidFill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67350" lIns="267350" spcFirstLastPara="1" rIns="267350" wrap="square" tIns="26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t/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8"/>
          <p:cNvSpPr/>
          <p:nvPr/>
        </p:nvSpPr>
        <p:spPr>
          <a:xfrm>
            <a:off x="11391457" y="8687233"/>
            <a:ext cx="2823000" cy="1164000"/>
          </a:xfrm>
          <a:prstGeom prst="rect">
            <a:avLst/>
          </a:prstGeom>
          <a:solidFill>
            <a:srgbClr val="D9D9D9"/>
          </a:solidFill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67350" lIns="267350" spcFirstLastPara="1" rIns="267350" wrap="square" tIns="26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 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Allocator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8"/>
          <p:cNvSpPr/>
          <p:nvPr/>
        </p:nvSpPr>
        <p:spPr>
          <a:xfrm>
            <a:off x="11328738" y="11058159"/>
            <a:ext cx="2823000" cy="1620300"/>
          </a:xfrm>
          <a:prstGeom prst="rect">
            <a:avLst/>
          </a:prstGeom>
          <a:solidFill>
            <a:srgbClr val="D9EAD3"/>
          </a:solidFill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67350" lIns="267350" spcFirstLastPara="1" rIns="267350" wrap="square" tIns="26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Async Transfer Engine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8"/>
          <p:cNvCxnSpPr>
            <a:stCxn id="578" idx="1"/>
            <a:endCxn id="586" idx="2"/>
          </p:cNvCxnSpPr>
          <p:nvPr/>
        </p:nvCxnSpPr>
        <p:spPr>
          <a:xfrm>
            <a:off x="6608091" y="7266500"/>
            <a:ext cx="600" cy="1822500"/>
          </a:xfrm>
          <a:prstGeom prst="bentConnector3">
            <a:avLst>
              <a:gd fmla="val -70477714" name="adj1"/>
            </a:avLst>
          </a:prstGeom>
          <a:noFill/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7" name="Google Shape;587;p8"/>
          <p:cNvCxnSpPr>
            <a:stCxn id="580" idx="3"/>
            <a:endCxn id="584" idx="1"/>
          </p:cNvCxnSpPr>
          <p:nvPr/>
        </p:nvCxnSpPr>
        <p:spPr>
          <a:xfrm>
            <a:off x="9599853" y="10822609"/>
            <a:ext cx="1728900" cy="1045800"/>
          </a:xfrm>
          <a:prstGeom prst="bentConnector3">
            <a:avLst>
              <a:gd fmla="val 50000" name="adj1"/>
            </a:avLst>
          </a:prstGeom>
          <a:noFill/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8" name="Google Shape;588;p8"/>
          <p:cNvCxnSpPr>
            <a:stCxn id="583" idx="3"/>
          </p:cNvCxnSpPr>
          <p:nvPr/>
        </p:nvCxnSpPr>
        <p:spPr>
          <a:xfrm>
            <a:off x="14214457" y="9269233"/>
            <a:ext cx="1140600" cy="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9" name="Google Shape;589;p8"/>
          <p:cNvCxnSpPr>
            <a:stCxn id="584" idx="3"/>
          </p:cNvCxnSpPr>
          <p:nvPr/>
        </p:nvCxnSpPr>
        <p:spPr>
          <a:xfrm>
            <a:off x="14151738" y="11868309"/>
            <a:ext cx="1111200" cy="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0" name="Google Shape;590;p8"/>
          <p:cNvSpPr/>
          <p:nvPr/>
        </p:nvSpPr>
        <p:spPr>
          <a:xfrm>
            <a:off x="5719575" y="8242258"/>
            <a:ext cx="404400" cy="404400"/>
          </a:xfrm>
          <a:prstGeom prst="ellipse">
            <a:avLst/>
          </a:prstGeom>
          <a:noFill/>
          <a:ln cap="flat" cmpd="sng" w="27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8"/>
          <p:cNvSpPr/>
          <p:nvPr/>
        </p:nvSpPr>
        <p:spPr>
          <a:xfrm>
            <a:off x="12349241" y="7706377"/>
            <a:ext cx="404400" cy="404400"/>
          </a:xfrm>
          <a:prstGeom prst="ellipse">
            <a:avLst/>
          </a:prstGeom>
          <a:noFill/>
          <a:ln cap="flat" cmpd="sng" w="27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8"/>
          <p:cNvSpPr/>
          <p:nvPr/>
        </p:nvSpPr>
        <p:spPr>
          <a:xfrm>
            <a:off x="9963589" y="10902530"/>
            <a:ext cx="404400" cy="404400"/>
          </a:xfrm>
          <a:prstGeom prst="ellipse">
            <a:avLst/>
          </a:prstGeom>
          <a:noFill/>
          <a:ln cap="flat" cmpd="sng" w="27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8"/>
          <p:cNvSpPr/>
          <p:nvPr/>
        </p:nvSpPr>
        <p:spPr>
          <a:xfrm>
            <a:off x="14505104" y="11404654"/>
            <a:ext cx="404400" cy="404400"/>
          </a:xfrm>
          <a:prstGeom prst="ellipse">
            <a:avLst/>
          </a:prstGeom>
          <a:noFill/>
          <a:ln cap="flat" cmpd="sng" w="27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"/>
          <p:cNvSpPr/>
          <p:nvPr/>
        </p:nvSpPr>
        <p:spPr>
          <a:xfrm>
            <a:off x="14505103" y="8812526"/>
            <a:ext cx="404400" cy="404400"/>
          </a:xfrm>
          <a:prstGeom prst="ellipse">
            <a:avLst/>
          </a:prstGeom>
          <a:noFill/>
          <a:ln cap="flat" cmpd="sng" w="27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5" name="Google Shape;595;p8"/>
          <p:cNvCxnSpPr>
            <a:stCxn id="578" idx="3"/>
            <a:endCxn id="583" idx="0"/>
          </p:cNvCxnSpPr>
          <p:nvPr/>
        </p:nvCxnSpPr>
        <p:spPr>
          <a:xfrm>
            <a:off x="9600291" y="7266500"/>
            <a:ext cx="3202800" cy="1420800"/>
          </a:xfrm>
          <a:prstGeom prst="bentConnector2">
            <a:avLst/>
          </a:prstGeom>
          <a:noFill/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6" name="Google Shape;596;p8"/>
          <p:cNvCxnSpPr>
            <a:stCxn id="580" idx="3"/>
            <a:endCxn id="583" idx="2"/>
          </p:cNvCxnSpPr>
          <p:nvPr/>
        </p:nvCxnSpPr>
        <p:spPr>
          <a:xfrm flipH="1" rot="10800000">
            <a:off x="9599853" y="9851209"/>
            <a:ext cx="3203100" cy="971400"/>
          </a:xfrm>
          <a:prstGeom prst="bentConnector2">
            <a:avLst/>
          </a:prstGeom>
          <a:noFill/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7" name="Google Shape;597;p8"/>
          <p:cNvSpPr/>
          <p:nvPr/>
        </p:nvSpPr>
        <p:spPr>
          <a:xfrm>
            <a:off x="10766665" y="8812526"/>
            <a:ext cx="404400" cy="404400"/>
          </a:xfrm>
          <a:prstGeom prst="ellipse">
            <a:avLst/>
          </a:prstGeom>
          <a:noFill/>
          <a:ln cap="flat" cmpd="sng" w="27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8"/>
          <p:cNvSpPr/>
          <p:nvPr/>
        </p:nvSpPr>
        <p:spPr>
          <a:xfrm>
            <a:off x="6607650" y="8378450"/>
            <a:ext cx="2992125" cy="1420800"/>
          </a:xfrm>
          <a:prstGeom prst="flowChartMagneticDisk">
            <a:avLst/>
          </a:prstGeom>
          <a:solidFill>
            <a:srgbClr val="D9EAD3"/>
          </a:solidFill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267350" spcFirstLastPara="1" rIns="265175" wrap="square" tIns="2743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Metadata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Store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8"/>
          <p:cNvCxnSpPr>
            <a:stCxn id="586" idx="3"/>
            <a:endCxn id="580" idx="0"/>
          </p:cNvCxnSpPr>
          <p:nvPr/>
        </p:nvCxnSpPr>
        <p:spPr>
          <a:xfrm>
            <a:off x="8103713" y="9799250"/>
            <a:ext cx="0" cy="44130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9" name="Google Shape;599;p8"/>
          <p:cNvCxnSpPr>
            <a:stCxn id="583" idx="1"/>
            <a:endCxn id="586" idx="4"/>
          </p:cNvCxnSpPr>
          <p:nvPr/>
        </p:nvCxnSpPr>
        <p:spPr>
          <a:xfrm rot="10800000">
            <a:off x="9599857" y="9088933"/>
            <a:ext cx="1791600" cy="180300"/>
          </a:xfrm>
          <a:prstGeom prst="bentConnector3">
            <a:avLst>
              <a:gd fmla="val 50002" name="adj1"/>
            </a:avLst>
          </a:prstGeom>
          <a:noFill/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0" name="Google Shape;600;p8"/>
          <p:cNvSpPr txBox="1"/>
          <p:nvPr/>
        </p:nvSpPr>
        <p:spPr>
          <a:xfrm>
            <a:off x="15727671" y="8174071"/>
            <a:ext cx="30858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350" lIns="267350" spcFirstLastPara="1" rIns="267350" wrap="square" tIns="267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 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Cache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8"/>
          <p:cNvSpPr txBox="1"/>
          <p:nvPr/>
        </p:nvSpPr>
        <p:spPr>
          <a:xfrm>
            <a:off x="15727671" y="10696607"/>
            <a:ext cx="30858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350" lIns="267350" spcFirstLastPara="1" rIns="267350" wrap="square" tIns="267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16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16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t/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8"/>
          <p:cNvCxnSpPr/>
          <p:nvPr/>
        </p:nvCxnSpPr>
        <p:spPr>
          <a:xfrm>
            <a:off x="15799163" y="9606027"/>
            <a:ext cx="2927100" cy="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03" name="Google Shape;603;p8"/>
          <p:cNvCxnSpPr/>
          <p:nvPr/>
        </p:nvCxnSpPr>
        <p:spPr>
          <a:xfrm>
            <a:off x="15807058" y="10676285"/>
            <a:ext cx="2927100" cy="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04" name="Google Shape;604;p8"/>
          <p:cNvCxnSpPr/>
          <p:nvPr/>
        </p:nvCxnSpPr>
        <p:spPr>
          <a:xfrm>
            <a:off x="16107791" y="9614434"/>
            <a:ext cx="0" cy="105240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605" name="Google Shape;605;p8"/>
          <p:cNvCxnSpPr/>
          <p:nvPr/>
        </p:nvCxnSpPr>
        <p:spPr>
          <a:xfrm>
            <a:off x="16553408" y="9614434"/>
            <a:ext cx="0" cy="105240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606" name="Google Shape;606;p8"/>
          <p:cNvCxnSpPr/>
          <p:nvPr/>
        </p:nvCxnSpPr>
        <p:spPr>
          <a:xfrm>
            <a:off x="16999025" y="9614434"/>
            <a:ext cx="0" cy="105240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607" name="Google Shape;607;p8"/>
          <p:cNvCxnSpPr/>
          <p:nvPr/>
        </p:nvCxnSpPr>
        <p:spPr>
          <a:xfrm>
            <a:off x="17444642" y="9614434"/>
            <a:ext cx="0" cy="105240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608" name="Google Shape;608;p8"/>
          <p:cNvCxnSpPr/>
          <p:nvPr/>
        </p:nvCxnSpPr>
        <p:spPr>
          <a:xfrm>
            <a:off x="17890259" y="9614434"/>
            <a:ext cx="0" cy="105240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609" name="Google Shape;609;p8"/>
          <p:cNvCxnSpPr/>
          <p:nvPr/>
        </p:nvCxnSpPr>
        <p:spPr>
          <a:xfrm>
            <a:off x="18335876" y="9614434"/>
            <a:ext cx="0" cy="1052400"/>
          </a:xfrm>
          <a:prstGeom prst="straightConnector1">
            <a:avLst/>
          </a:prstGeom>
          <a:noFill/>
          <a:ln cap="flat" cmpd="sng" w="27875">
            <a:solidFill>
              <a:srgbClr val="595959"/>
            </a:solidFill>
            <a:prstDash val="dash"/>
            <a:round/>
            <a:headEnd len="med" w="med" type="stealth"/>
            <a:tailEnd len="med" w="med" type="stealth"/>
          </a:ln>
        </p:spPr>
      </p:cxnSp>
      <p:sp>
        <p:nvSpPr>
          <p:cNvPr id="610" name="Google Shape;610;p8"/>
          <p:cNvSpPr txBox="1"/>
          <p:nvPr/>
        </p:nvSpPr>
        <p:spPr>
          <a:xfrm rot="5400000">
            <a:off x="16904675" y="9730981"/>
            <a:ext cx="48333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350" lIns="267350" spcFirstLastPara="1" rIns="267350" wrap="square" tIns="267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8"/>
              <a:buFont typeface="Arial"/>
              <a:buNone/>
            </a:pPr>
            <a:r>
              <a:rPr b="0" i="0" lang="en-US" sz="350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GPU Memory</a:t>
            </a:r>
            <a:endParaRPr b="0" i="0" sz="35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18745675" y="8378458"/>
            <a:ext cx="329700" cy="3785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278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67350" lIns="267350" spcFirstLastPara="1" rIns="267350" wrap="square" tIns="267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3"/>
              <a:buFont typeface="Arial"/>
              <a:buNone/>
            </a:pPr>
            <a:r>
              <a:t/>
            </a:r>
            <a:endParaRPr b="0" i="0" sz="40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9"/>
          <p:cNvSpPr txBox="1"/>
          <p:nvPr/>
        </p:nvSpPr>
        <p:spPr>
          <a:xfrm>
            <a:off x="1828800" y="914400"/>
            <a:ext cx="1740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Design of Remapping Controller 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8" name="Google Shape;618;p9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9" name="Google Shape;6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8" y="2084700"/>
            <a:ext cx="24320527" cy="34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9"/>
          <p:cNvSpPr txBox="1"/>
          <p:nvPr/>
        </p:nvSpPr>
        <p:spPr>
          <a:xfrm>
            <a:off x="1409325" y="6097396"/>
            <a:ext cx="198774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Bree Serif"/>
              <a:buChar char="●"/>
            </a:pPr>
            <a:r>
              <a:rPr b="0" i="0" lang="en-US" sz="4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When to remap?</a:t>
            </a:r>
            <a:endParaRPr b="0" i="0" sz="4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Only when KV Cache runs out.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1" name="Google Shape;621;p9"/>
          <p:cNvSpPr txBox="1"/>
          <p:nvPr/>
        </p:nvSpPr>
        <p:spPr>
          <a:xfrm>
            <a:off x="1409325" y="7746304"/>
            <a:ext cx="198774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Bree Serif"/>
              <a:buChar char="●"/>
            </a:pPr>
            <a:r>
              <a:rPr b="0" i="0" lang="en-US" sz="4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model to remap?</a:t>
            </a:r>
            <a:endParaRPr b="0" i="0" sz="4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Prioritizing inactive models with the lowest priority (decide by the Scheduler).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2" name="Google Shape;622;p9"/>
          <p:cNvSpPr txBox="1"/>
          <p:nvPr/>
        </p:nvSpPr>
        <p:spPr>
          <a:xfrm>
            <a:off x="1409325" y="9395200"/>
            <a:ext cx="232092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Bree Serif"/>
              <a:buChar char="●"/>
            </a:pPr>
            <a:r>
              <a:rPr b="0" i="0" lang="en-US" sz="4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How many layers to remap?</a:t>
            </a:r>
            <a:endParaRPr b="0" i="0" sz="4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CPU-GPU data transfer should not become the bottleneck – Runtime profiler monitors the computation time.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3" name="Google Shape;623;p9"/>
          <p:cNvSpPr txBox="1"/>
          <p:nvPr/>
        </p:nvSpPr>
        <p:spPr>
          <a:xfrm>
            <a:off x="1409325" y="11044096"/>
            <a:ext cx="20362800" cy="20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Bree Serif"/>
              <a:buChar char="●"/>
            </a:pPr>
            <a:r>
              <a:rPr b="0" i="0" lang="en-US" sz="4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Layers to Target?</a:t>
            </a:r>
            <a:endParaRPr b="0" i="0" sz="4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uniform-interval layer selection strategy – evenly spaced layers are chosen.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2" marL="13716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■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Pipeline the GPU computation and CPU-GPU data transfer.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24" name="Google Shape;624;p9"/>
          <p:cNvPicPr preferRelativeResize="0"/>
          <p:nvPr/>
        </p:nvPicPr>
        <p:blipFill rotWithShape="1">
          <a:blip r:embed="rId4">
            <a:alphaModFix/>
          </a:blip>
          <a:srcRect b="3784" l="6109" r="2689" t="2511"/>
          <a:stretch/>
        </p:blipFill>
        <p:spPr>
          <a:xfrm>
            <a:off x="17752139" y="5895085"/>
            <a:ext cx="2672840" cy="26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9"/>
          <p:cNvPicPr preferRelativeResize="0"/>
          <p:nvPr/>
        </p:nvPicPr>
        <p:blipFill rotWithShape="1">
          <a:blip r:embed="rId5">
            <a:alphaModFix/>
          </a:blip>
          <a:srcRect b="2237" l="4417" r="588" t="2495"/>
          <a:stretch/>
        </p:blipFill>
        <p:spPr>
          <a:xfrm>
            <a:off x="21267046" y="5891275"/>
            <a:ext cx="2672818" cy="266944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9"/>
          <p:cNvSpPr/>
          <p:nvPr/>
        </p:nvSpPr>
        <p:spPr>
          <a:xfrm>
            <a:off x="16081225" y="2084700"/>
            <a:ext cx="7714500" cy="3349800"/>
          </a:xfrm>
          <a:prstGeom prst="parallelogram">
            <a:avLst>
              <a:gd fmla="val 97421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9"/>
          <p:cNvSpPr/>
          <p:nvPr/>
        </p:nvSpPr>
        <p:spPr>
          <a:xfrm>
            <a:off x="11580900" y="2084700"/>
            <a:ext cx="7773600" cy="3349800"/>
          </a:xfrm>
          <a:prstGeom prst="parallelogram">
            <a:avLst>
              <a:gd fmla="val 97421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9"/>
          <p:cNvSpPr/>
          <p:nvPr/>
        </p:nvSpPr>
        <p:spPr>
          <a:xfrm>
            <a:off x="7053000" y="2033675"/>
            <a:ext cx="7773600" cy="3349800"/>
          </a:xfrm>
          <a:prstGeom prst="parallelogram">
            <a:avLst>
              <a:gd fmla="val 97421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9"/>
          <p:cNvSpPr/>
          <p:nvPr/>
        </p:nvSpPr>
        <p:spPr>
          <a:xfrm>
            <a:off x="2563475" y="1953850"/>
            <a:ext cx="7773600" cy="3349800"/>
          </a:xfrm>
          <a:prstGeom prst="parallelogram">
            <a:avLst>
              <a:gd fmla="val 97421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9"/>
          <p:cNvGrpSpPr/>
          <p:nvPr/>
        </p:nvGrpSpPr>
        <p:grpSpPr>
          <a:xfrm>
            <a:off x="8771074" y="6359965"/>
            <a:ext cx="8018712" cy="1978910"/>
            <a:chOff x="8771074" y="6359965"/>
            <a:chExt cx="8018712" cy="1978910"/>
          </a:xfrm>
        </p:grpSpPr>
        <p:sp>
          <p:nvSpPr>
            <p:cNvPr id="631" name="Google Shape;631;p9"/>
            <p:cNvSpPr/>
            <p:nvPr/>
          </p:nvSpPr>
          <p:spPr>
            <a:xfrm>
              <a:off x="11443786" y="6359965"/>
              <a:ext cx="2673000" cy="9906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Compute Layer 1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14116786" y="6359965"/>
              <a:ext cx="2673000" cy="990600"/>
            </a:xfrm>
            <a:prstGeom prst="rect">
              <a:avLst/>
            </a:prstGeom>
            <a:solidFill>
              <a:srgbClr val="C9DAF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Compute Layer 2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11443774" y="7348275"/>
              <a:ext cx="2672700" cy="990600"/>
            </a:xfrm>
            <a:prstGeom prst="rect">
              <a:avLst/>
            </a:prstGeom>
            <a:solidFill>
              <a:srgbClr val="C9DAF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Transfer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Layer 2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8771074" y="7348275"/>
              <a:ext cx="2672700" cy="9906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Transfer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Layer 1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9"/>
          <p:cNvSpPr/>
          <p:nvPr/>
        </p:nvSpPr>
        <p:spPr>
          <a:xfrm>
            <a:off x="6014872" y="3619628"/>
            <a:ext cx="1626000" cy="1584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g3c2b2e7fc17_0_5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20575" y="6491650"/>
            <a:ext cx="11491401" cy="50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3c2b2e7fc17_0_554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3c2b2e7fc17_0_554"/>
          <p:cNvSpPr txBox="1"/>
          <p:nvPr/>
        </p:nvSpPr>
        <p:spPr>
          <a:xfrm>
            <a:off x="822825" y="2811975"/>
            <a:ext cx="122997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Unified Virtual Memory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On-demand data transfer at per-page granularity (</a:t>
            </a:r>
            <a:r>
              <a:rPr b="1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</a:t>
            </a:r>
            <a:r>
              <a:rPr b="1" baseline="-2500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). 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43" name="Google Shape;643;g3c2b2e7fc17_0_554"/>
          <p:cNvSpPr txBox="1"/>
          <p:nvPr/>
        </p:nvSpPr>
        <p:spPr>
          <a:xfrm>
            <a:off x="822825" y="8422250"/>
            <a:ext cx="11059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Asynchronous Memory Copy</a:t>
            </a:r>
            <a:endParaRPr b="0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Pipeline GPU DRAM to shared memory (</a:t>
            </a:r>
            <a:r>
              <a:rPr b="1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b="1" baseline="-2500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2.1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 with SM thread computation (</a:t>
            </a:r>
            <a:r>
              <a:rPr b="1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</a:t>
            </a:r>
            <a:r>
              <a:rPr b="1" baseline="-2500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2.2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44" name="Google Shape;644;g3c2b2e7fc17_0_554"/>
          <p:cNvSpPr/>
          <p:nvPr/>
        </p:nvSpPr>
        <p:spPr>
          <a:xfrm>
            <a:off x="19199775" y="6420300"/>
            <a:ext cx="4791600" cy="50733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3c2b2e7fc17_0_554"/>
          <p:cNvSpPr txBox="1"/>
          <p:nvPr/>
        </p:nvSpPr>
        <p:spPr>
          <a:xfrm>
            <a:off x="14169075" y="11581625"/>
            <a:ext cx="9489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CPU-GPU system data transfer pipeline </a:t>
            </a:r>
            <a:endParaRPr b="0" i="0" sz="36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(A</a:t>
            </a:r>
            <a:r>
              <a:rPr b="0" baseline="-2500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2.1</a:t>
            </a: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 and A</a:t>
            </a:r>
            <a:r>
              <a:rPr b="0" baseline="-2500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2.2</a:t>
            </a: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 present zoomed-in views of U</a:t>
            </a:r>
            <a:r>
              <a:rPr b="0" baseline="-2500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 b="0" i="0" sz="36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46" name="Google Shape;646;g3c2b2e7fc17_0_554"/>
          <p:cNvSpPr txBox="1"/>
          <p:nvPr/>
        </p:nvSpPr>
        <p:spPr>
          <a:xfrm>
            <a:off x="822825" y="5293650"/>
            <a:ext cx="11624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Pinned Memory 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Background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data transfer (</a:t>
            </a:r>
            <a:r>
              <a:rPr b="1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</a:t>
            </a:r>
            <a:r>
              <a:rPr b="1" baseline="-2500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 for running GPU kernels in parallel.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47" name="Google Shape;647;g3c2b2e7fc17_0_554"/>
          <p:cNvSpPr/>
          <p:nvPr/>
        </p:nvSpPr>
        <p:spPr>
          <a:xfrm>
            <a:off x="12627200" y="6420300"/>
            <a:ext cx="6236400" cy="50733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g3c2b2e7fc17_0_554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9" name="Google Shape;649;g3c2b2e7fc17_0_554" title="Screenshot 2025-05-22 at 8.56.23 AM.png"/>
          <p:cNvPicPr preferRelativeResize="0"/>
          <p:nvPr/>
        </p:nvPicPr>
        <p:blipFill rotWithShape="1">
          <a:blip r:embed="rId4">
            <a:alphaModFix/>
          </a:blip>
          <a:srcRect b="60659" l="0" r="0" t="0"/>
          <a:stretch/>
        </p:blipFill>
        <p:spPr>
          <a:xfrm>
            <a:off x="13378875" y="1890750"/>
            <a:ext cx="10331550" cy="256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g3c2b2e7fc17_0_554" title="Screenshot 2025-05-22 at 8.56.23 AM.png"/>
          <p:cNvPicPr preferRelativeResize="0"/>
          <p:nvPr/>
        </p:nvPicPr>
        <p:blipFill rotWithShape="1">
          <a:blip r:embed="rId4">
            <a:alphaModFix/>
          </a:blip>
          <a:srcRect b="0" l="0" r="0" t="76867"/>
          <a:stretch/>
        </p:blipFill>
        <p:spPr>
          <a:xfrm>
            <a:off x="13378875" y="4569994"/>
            <a:ext cx="10331550" cy="1508956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g3c2b2e7fc17_0_554"/>
          <p:cNvSpPr txBox="1"/>
          <p:nvPr/>
        </p:nvSpPr>
        <p:spPr>
          <a:xfrm>
            <a:off x="1828800" y="914400"/>
            <a:ext cx="1736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Case Study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: CPU-GPU Data Transfer </a:t>
            </a:r>
            <a:r>
              <a:rPr b="1" lang="en-US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Techniques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3c2b2e7fc17_0_554"/>
          <p:cNvSpPr txBox="1"/>
          <p:nvPr/>
        </p:nvSpPr>
        <p:spPr>
          <a:xfrm>
            <a:off x="2989500" y="13047050"/>
            <a:ext cx="1857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[</a:t>
            </a:r>
            <a:r>
              <a:rPr lang="en-US" sz="2400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ACM TACO’25</a:t>
            </a:r>
            <a:r>
              <a:rPr b="0" i="0" lang="en-US" sz="2400" u="none" cap="none" strike="noStrike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]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Ruihao Li et al.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"</a:t>
            </a:r>
            <a:r>
              <a:rPr b="1" lang="en-US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Performance Implications of Pipelining the Data Transfer in CPU-GPU Heterogeneous Systems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".</a:t>
            </a:r>
            <a:endParaRPr b="0" i="0" sz="2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c2b2e7fc17_0_746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3c2b2e7fc17_0_746"/>
          <p:cNvSpPr txBox="1"/>
          <p:nvPr/>
        </p:nvSpPr>
        <p:spPr>
          <a:xfrm>
            <a:off x="1828800" y="914400"/>
            <a:ext cx="206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Overview of Workloads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59" name="Google Shape;659;g3c2b2e7fc17_0_746"/>
          <p:cNvSpPr txBox="1"/>
          <p:nvPr/>
        </p:nvSpPr>
        <p:spPr>
          <a:xfrm>
            <a:off x="8532525" y="12993625"/>
            <a:ext cx="859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0" i="0" lang="en-US" sz="3000" u="sng" cap="none" strike="noStrike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3"/>
              </a:rPr>
              <a:t>https://github.com/UT-LCA/UVMAsyncBench/</a:t>
            </a:r>
            <a:r>
              <a:rPr b="0" i="0" lang="en-US" sz="30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0" i="0" sz="30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60" name="Google Shape;660;g3c2b2e7fc17_0_746"/>
          <p:cNvSpPr txBox="1"/>
          <p:nvPr/>
        </p:nvSpPr>
        <p:spPr>
          <a:xfrm>
            <a:off x="18900050" y="3885913"/>
            <a:ext cx="438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7 Microbenchmarks </a:t>
            </a:r>
            <a:endParaRPr b="0" i="0" sz="36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61" name="Google Shape;661;g3c2b2e7fc17_0_746"/>
          <p:cNvSpPr txBox="1"/>
          <p:nvPr/>
        </p:nvSpPr>
        <p:spPr>
          <a:xfrm>
            <a:off x="19513626" y="7999050"/>
            <a:ext cx="3575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14 Real-world Applications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62" name="Google Shape;662;g3c2b2e7fc17_0_746"/>
          <p:cNvGraphicFramePr/>
          <p:nvPr/>
        </p:nvGraphicFramePr>
        <p:xfrm>
          <a:off x="3559425" y="224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{6D4F18F9-8054-44EE-B95D-757C3EE932C2}</a:tableStyleId>
              </a:tblPr>
              <a:tblGrid>
                <a:gridCol w="3649975"/>
                <a:gridCol w="2837775"/>
                <a:gridCol w="3055775"/>
                <a:gridCol w="5056375"/>
              </a:tblGrid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Suites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Source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Program Name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Description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457200">
                <a:tc row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Microbenchmark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Svedin et al.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vector_seq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Vector-to-Constant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vector_rand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vMerge="1"/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PolyBench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saxpy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Vector-to-Vector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gemv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Matrix-to-Vector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gemm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Matrix-to-Matrix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2DCONV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Used gemm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3DCONV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rowSpan="1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Real-world Applications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Rodinia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LavaMD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6 most representative workloads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NW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Kmeans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Srad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Backprop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Pathfinder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HotSpot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Workloads used in Svedin et al.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LUD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v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UVMBench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bayesian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Additional workloads, others covered in </a:t>
                      </a: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PolyBench and </a:t>
                      </a: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Rodinia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KNN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vMerge="1"/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Darknet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Resnet18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ML workloads implemented in C++, easy for profiling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Resnet50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Yolov3-tiny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Yolov3</a:t>
                      </a:r>
                      <a:endParaRPr sz="24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63" name="Google Shape;663;g3c2b2e7fc17_0_746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c2b2e7fc17_0_757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3c2b2e7fc17_0_757"/>
          <p:cNvSpPr txBox="1"/>
          <p:nvPr/>
        </p:nvSpPr>
        <p:spPr>
          <a:xfrm>
            <a:off x="1828800" y="914400"/>
            <a:ext cx="206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Experimental Setup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0" name="Google Shape;670;g3c2b2e7fc17_0_757"/>
          <p:cNvSpPr txBox="1"/>
          <p:nvPr/>
        </p:nvSpPr>
        <p:spPr>
          <a:xfrm>
            <a:off x="1828800" y="7226850"/>
            <a:ext cx="19614300" cy="46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UVM, PM, and Async Memcpy Configurations (6 configurations)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1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baseline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b="0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standard cudaMalloc, cudaMemcpy APIs; 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without UVM, PM, or Async Memcpy).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1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async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(using Async Memcpy only).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1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uvm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(using UVM only).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1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uvm_async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(using UVM and Async Memcpy).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1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pm 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(using PM only).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1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pm_async 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(using PM and Async Memcpy).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1" name="Google Shape;671;g3c2b2e7fc17_0_757"/>
          <p:cNvSpPr txBox="1"/>
          <p:nvPr/>
        </p:nvSpPr>
        <p:spPr>
          <a:xfrm>
            <a:off x="1828800" y="2683825"/>
            <a:ext cx="161391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Machine Configurations (4 machines)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Machine-A: A100 + Intel Ice Lake + DDR4 + PCIE 3.0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Machine-B: A100 + AMD Milan + DDR4 +PCIE 4.0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Machine-C: A100 + Intel Sapphire Rapids + DDR5 + PCIE 4.0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Machine-D: H100 + AMD Genoa + DDR5 + PCIE 5.0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2" name="Google Shape;672;g3c2b2e7fc17_0_757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c2b2e7fc17_0_384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3c2b2e7fc17_0_384"/>
          <p:cNvSpPr txBox="1"/>
          <p:nvPr/>
        </p:nvSpPr>
        <p:spPr>
          <a:xfrm>
            <a:off x="1828800" y="3133902"/>
            <a:ext cx="21382200" cy="4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3048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Performance of different memory management mechanisms in CPU-GPU systems (AMD Zen3 + A100).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69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baseline – standard (legacy) data transfer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69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async –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Async Memcpy</a:t>
            </a:r>
            <a:endParaRPr b="1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69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uvm –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Unified Virtual Memory</a:t>
            </a:r>
            <a:endParaRPr b="1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69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uvm_</a:t>
            </a: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async – UVM + 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Async Memcpy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69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pm –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Pinned Memory</a:t>
            </a:r>
            <a:endParaRPr b="1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69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pm_async – PM+ Async Memcpy</a:t>
            </a:r>
            <a:endParaRPr b="0" i="0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9" name="Google Shape;679;g3c2b2e7fc17_0_384"/>
          <p:cNvSpPr txBox="1"/>
          <p:nvPr/>
        </p:nvSpPr>
        <p:spPr>
          <a:xfrm>
            <a:off x="1036140" y="8623875"/>
            <a:ext cx="950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More than </a:t>
            </a:r>
            <a:r>
              <a:rPr b="1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4X</a:t>
            </a:r>
            <a:r>
              <a:rPr b="0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performance difference.</a:t>
            </a:r>
            <a:endParaRPr b="0" i="0" sz="42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0" name="Google Shape;680;g3c2b2e7fc17_0_384"/>
          <p:cNvSpPr txBox="1"/>
          <p:nvPr/>
        </p:nvSpPr>
        <p:spPr>
          <a:xfrm>
            <a:off x="1036065" y="9955123"/>
            <a:ext cx="9507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No single data transfer mechanism is optimal across all workloads.</a:t>
            </a:r>
            <a:endParaRPr b="0" i="0" sz="42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1" name="Google Shape;681;g3c2b2e7fc17_0_384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2" name="Google Shape;682;g3c2b2e7fc17_0_384"/>
          <p:cNvSpPr txBox="1"/>
          <p:nvPr/>
        </p:nvSpPr>
        <p:spPr>
          <a:xfrm>
            <a:off x="1828800" y="914400"/>
            <a:ext cx="1973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CPU-GPU Data Transfer Critically Impacts Performance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g3c2b2e7fc17_0_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3798" y="5173426"/>
            <a:ext cx="11554884" cy="60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g3c2b2e7fc17_0_384"/>
          <p:cNvSpPr txBox="1"/>
          <p:nvPr/>
        </p:nvSpPr>
        <p:spPr>
          <a:xfrm>
            <a:off x="2989500" y="13047050"/>
            <a:ext cx="1857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[</a:t>
            </a:r>
            <a:r>
              <a:rPr lang="en-US" sz="2400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ACM TACO’25</a:t>
            </a:r>
            <a:r>
              <a:rPr b="0" i="0" lang="en-US" sz="2400" u="none" cap="none" strike="noStrike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]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Ruihao Li et al.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"</a:t>
            </a:r>
            <a:r>
              <a:rPr b="1" lang="en-US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Performance Implications of Pipelining the Data Transfer in CPU-GPU Heterogeneous Systems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".</a:t>
            </a:r>
            <a:endParaRPr b="0" i="0" sz="2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0"/>
          <p:cNvSpPr txBox="1"/>
          <p:nvPr/>
        </p:nvSpPr>
        <p:spPr>
          <a:xfrm>
            <a:off x="1828800" y="914400"/>
            <a:ext cx="206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Oneiros Evaluation Setup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1" name="Google Shape;691;p10"/>
          <p:cNvSpPr txBox="1"/>
          <p:nvPr/>
        </p:nvSpPr>
        <p:spPr>
          <a:xfrm>
            <a:off x="1828800" y="2359268"/>
            <a:ext cx="8384400" cy="9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Bree Serif"/>
              <a:buChar char="●"/>
            </a:pPr>
            <a:r>
              <a:rPr b="0" i="0" lang="en-US" sz="4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Baselines</a:t>
            </a:r>
            <a:endParaRPr b="0" i="0" sz="4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vllm (v 0.7.3)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Pie (KV Cache swapping)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Bree Serif"/>
              <a:buChar char="●"/>
            </a:pPr>
            <a:r>
              <a:rPr b="0" i="0" lang="en-US" sz="4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Datasets</a:t>
            </a:r>
            <a:endParaRPr b="0" i="0" sz="4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Alpaca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ShareGPT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Bree Serif"/>
              <a:buChar char="●"/>
            </a:pPr>
            <a:r>
              <a:rPr b="0" i="0" lang="en-US" sz="4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Traces</a:t>
            </a:r>
            <a:endParaRPr b="0" i="0" sz="4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Azure LLM inference coding traces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Bree Serif"/>
              <a:buChar char="●"/>
            </a:pPr>
            <a:r>
              <a:rPr b="0" i="0" lang="en-US" sz="4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Metrics</a:t>
            </a:r>
            <a:endParaRPr b="0" i="0" sz="42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Time-to-first-token (TTFT) latency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Time-between-token (TBT) latency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Throughput (tokens / s)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692" name="Google Shape;692;p10"/>
          <p:cNvGraphicFramePr/>
          <p:nvPr/>
        </p:nvGraphicFramePr>
        <p:xfrm>
          <a:off x="12326701" y="3929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{6D4F18F9-8054-44EE-B95D-757C3EE932C2}</a:tableStyleId>
              </a:tblPr>
              <a:tblGrid>
                <a:gridCol w="1296325"/>
                <a:gridCol w="382850"/>
                <a:gridCol w="6962925"/>
              </a:tblGrid>
              <a:tr h="4931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CPU</a:t>
                      </a:r>
                      <a:endParaRPr b="1"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72 x Arm Neoverse V2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8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DRAM</a:t>
                      </a:r>
                      <a:endParaRPr b="1"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224GB LPDDR5X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1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GPU </a:t>
                      </a:r>
                      <a:endParaRPr b="1"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H200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1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HBM</a:t>
                      </a:r>
                      <a:endParaRPr b="1"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96GH HBM3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3" name="Google Shape;693;p10"/>
          <p:cNvSpPr txBox="1"/>
          <p:nvPr/>
        </p:nvSpPr>
        <p:spPr>
          <a:xfrm>
            <a:off x="13245924" y="3057850"/>
            <a:ext cx="696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Machine Configurations (GH200)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0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695" name="Google Shape;695;p10"/>
          <p:cNvGraphicFramePr/>
          <p:nvPr/>
        </p:nvGraphicFramePr>
        <p:xfrm>
          <a:off x="12260576" y="9200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{6D4F18F9-8054-44EE-B95D-757C3EE932C2}</a:tableStyleId>
              </a:tblPr>
              <a:tblGrid>
                <a:gridCol w="1013325"/>
                <a:gridCol w="354950"/>
                <a:gridCol w="9189250"/>
              </a:tblGrid>
              <a:tr h="4931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C1</a:t>
                      </a:r>
                      <a:endParaRPr b="1"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OPT-13b (35%), Lllma-2-13b (35%), Lllma-3-8b (20%)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8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C2</a:t>
                      </a:r>
                      <a:endParaRPr b="1"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OPT-30b (65%), OPT-6.7b (15%)</a:t>
                      </a:r>
                      <a:endParaRPr sz="3000" u="none" cap="none" strike="noStrike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6" name="Google Shape;696;p10"/>
          <p:cNvSpPr txBox="1"/>
          <p:nvPr/>
        </p:nvSpPr>
        <p:spPr>
          <a:xfrm>
            <a:off x="11889736" y="8298575"/>
            <a:ext cx="1129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Model combinations with GPU memory reservations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1"/>
          <p:cNvSpPr txBox="1"/>
          <p:nvPr/>
        </p:nvSpPr>
        <p:spPr>
          <a:xfrm>
            <a:off x="1828800" y="914400"/>
            <a:ext cx="1740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Oneiros vs. vllm &amp; Pie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3" name="Google Shape;703;p11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4" name="Google Shape;704;p11"/>
          <p:cNvPicPr preferRelativeResize="0"/>
          <p:nvPr/>
        </p:nvPicPr>
        <p:blipFill rotWithShape="1">
          <a:blip r:embed="rId3">
            <a:alphaModFix/>
          </a:blip>
          <a:srcRect b="0" l="0" r="66038" t="0"/>
          <a:stretch/>
        </p:blipFill>
        <p:spPr>
          <a:xfrm>
            <a:off x="3791866" y="5262100"/>
            <a:ext cx="6166099" cy="52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11"/>
          <p:cNvSpPr txBox="1"/>
          <p:nvPr/>
        </p:nvSpPr>
        <p:spPr>
          <a:xfrm>
            <a:off x="1828800" y="2762388"/>
            <a:ext cx="202203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Oneiros reduces latency and improves throughput compared with Pie.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Avoid the overhead of backing up KV cache to CPU memory.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6" name="Google Shape;706;p11"/>
          <p:cNvSpPr txBox="1"/>
          <p:nvPr/>
        </p:nvSpPr>
        <p:spPr>
          <a:xfrm>
            <a:off x="4374050" y="13179300"/>
            <a:ext cx="1608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[Arxiv ‘Nov 24]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Yi Xu, Ziming Mao, Xiangxi Mo, Shu Liu, and Ion Stoica, "</a:t>
            </a:r>
            <a:r>
              <a:rPr b="1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Pie: Pooling CPU Memory for LLM Inference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".</a:t>
            </a:r>
            <a:endParaRPr b="0" i="0" sz="2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7" name="Google Shape;707;p11"/>
          <p:cNvSpPr txBox="1"/>
          <p:nvPr/>
        </p:nvSpPr>
        <p:spPr>
          <a:xfrm>
            <a:off x="6464425" y="10587450"/>
            <a:ext cx="1298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Serving the OPT-13b model using the Alpaca dataset.</a:t>
            </a:r>
            <a:endParaRPr b="0" i="0" sz="36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08" name="Google Shape;708;p11"/>
          <p:cNvPicPr preferRelativeResize="0"/>
          <p:nvPr/>
        </p:nvPicPr>
        <p:blipFill rotWithShape="1">
          <a:blip r:embed="rId3">
            <a:alphaModFix/>
          </a:blip>
          <a:srcRect b="0" l="66038" r="0" t="0"/>
          <a:stretch/>
        </p:blipFill>
        <p:spPr>
          <a:xfrm>
            <a:off x="13069596" y="5262100"/>
            <a:ext cx="6166099" cy="52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1"/>
          <p:cNvSpPr txBox="1"/>
          <p:nvPr/>
        </p:nvSpPr>
        <p:spPr>
          <a:xfrm rot="-5400000">
            <a:off x="1699025" y="7245225"/>
            <a:ext cx="369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Lower is better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1"/>
          <p:cNvSpPr txBox="1"/>
          <p:nvPr/>
        </p:nvSpPr>
        <p:spPr>
          <a:xfrm rot="-5400000">
            <a:off x="10854258" y="7245225"/>
            <a:ext cx="369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Higher is better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4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4"/>
          <p:cNvSpPr txBox="1"/>
          <p:nvPr/>
        </p:nvSpPr>
        <p:spPr>
          <a:xfrm>
            <a:off x="1828800" y="914400"/>
            <a:ext cx="1740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Oneiros vs. vllm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7" name="Google Shape;717;p14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8" name="Google Shape;7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" y="4360025"/>
            <a:ext cx="24362399" cy="588837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4"/>
          <p:cNvSpPr txBox="1"/>
          <p:nvPr/>
        </p:nvSpPr>
        <p:spPr>
          <a:xfrm>
            <a:off x="0" y="10148375"/>
            <a:ext cx="2436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           Oneiros reduces tail TBT latency              Oneiros reduces tail TTFT latency                      Oneiros improves throughput</a:t>
            </a:r>
            <a:endParaRPr b="0" i="0" sz="36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20" name="Google Shape;720;p14"/>
          <p:cNvSpPr txBox="1"/>
          <p:nvPr/>
        </p:nvSpPr>
        <p:spPr>
          <a:xfrm>
            <a:off x="1828800" y="2436850"/>
            <a:ext cx="2022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Oneiros reduces latency and improves throughput compared with vllm on both C1 and C2.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c2b2e7fc17_0_982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3c2b2e7fc17_0_982"/>
          <p:cNvSpPr txBox="1"/>
          <p:nvPr/>
        </p:nvSpPr>
        <p:spPr>
          <a:xfrm>
            <a:off x="1828800" y="914400"/>
            <a:ext cx="1740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Oneiros Design Choices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7" name="Google Shape;727;g3c2b2e7fc17_0_982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8" name="Google Shape;728;g3c2b2e7fc17_0_982"/>
          <p:cNvSpPr txBox="1"/>
          <p:nvPr/>
        </p:nvSpPr>
        <p:spPr>
          <a:xfrm>
            <a:off x="5228825" y="10588250"/>
            <a:ext cx="1442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CDF of TBT – Serving the OPT-13b model using the Alpaca dataset.</a:t>
            </a:r>
            <a:endParaRPr b="0" i="0" sz="36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29" name="Google Shape;729;g3c2b2e7fc17_0_982"/>
          <p:cNvSpPr txBox="1"/>
          <p:nvPr/>
        </p:nvSpPr>
        <p:spPr>
          <a:xfrm>
            <a:off x="1828800" y="2436850"/>
            <a:ext cx="20220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Oneiros makes the correct decision of “</a:t>
            </a: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when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to start/st</a:t>
            </a: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op 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remap”.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Compared with continuous remapping (</a:t>
            </a:r>
            <a:r>
              <a:rPr i="1"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No Reversion</a:t>
            </a: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), pausing remapping during low-load periods </a:t>
            </a: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i="1"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Dynamic Reversion</a:t>
            </a: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 </a:t>
            </a: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is necessary to avoid Oneiros-induced overhead.</a:t>
            </a:r>
            <a:endParaRPr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30" name="Google Shape;730;g3c2b2e7fc17_0_9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8800" y="5105475"/>
            <a:ext cx="6950101" cy="52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2"/>
          <p:cNvSpPr txBox="1"/>
          <p:nvPr/>
        </p:nvSpPr>
        <p:spPr>
          <a:xfrm>
            <a:off x="1200300" y="2770444"/>
            <a:ext cx="202878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Large language models (LLMs) require enormous memory space to store not only model parameters but also their working data – 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KV cache</a:t>
            </a: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0" i="1" sz="36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4" name="Google Shape;294;p2"/>
          <p:cNvSpPr txBox="1"/>
          <p:nvPr/>
        </p:nvSpPr>
        <p:spPr>
          <a:xfrm>
            <a:off x="4072000" y="13120800"/>
            <a:ext cx="1782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[SOSP ‘23]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Woosuk Kwon et al. "</a:t>
            </a:r>
            <a:r>
              <a:rPr b="1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Efficient Memory Management for Large Language Model Serving with PagedAttention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".</a:t>
            </a:r>
            <a:endParaRPr b="0" i="0" sz="2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5" name="Google Shape;2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2550" y="5716638"/>
            <a:ext cx="6906691" cy="41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"/>
          <p:cNvPicPr preferRelativeResize="0"/>
          <p:nvPr/>
        </p:nvPicPr>
        <p:blipFill rotWithShape="1">
          <a:blip r:embed="rId4">
            <a:alphaModFix/>
          </a:blip>
          <a:srcRect b="0" l="0" r="0" t="45541"/>
          <a:stretch/>
        </p:blipFill>
        <p:spPr>
          <a:xfrm>
            <a:off x="13359682" y="7797500"/>
            <a:ext cx="6542699" cy="360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"/>
          <p:cNvPicPr preferRelativeResize="0"/>
          <p:nvPr/>
        </p:nvPicPr>
        <p:blipFill rotWithShape="1">
          <a:blip r:embed="rId4">
            <a:alphaModFix/>
          </a:blip>
          <a:srcRect b="56099" l="0" r="0" t="0"/>
          <a:stretch/>
        </p:blipFill>
        <p:spPr>
          <a:xfrm>
            <a:off x="13337053" y="4621349"/>
            <a:ext cx="6542699" cy="29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"/>
          <p:cNvSpPr txBox="1"/>
          <p:nvPr/>
        </p:nvSpPr>
        <p:spPr>
          <a:xfrm>
            <a:off x="1260059" y="11735417"/>
            <a:ext cx="15998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With higher request rate (large batch size), </a:t>
            </a:r>
            <a:r>
              <a:rPr b="1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KV cache</a:t>
            </a:r>
            <a:r>
              <a:rPr b="0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may </a:t>
            </a:r>
            <a:r>
              <a:rPr b="1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run out</a:t>
            </a:r>
            <a:endParaRPr b="1" i="0" sz="42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9" name="Google Shape;299;p2"/>
          <p:cNvSpPr txBox="1"/>
          <p:nvPr/>
        </p:nvSpPr>
        <p:spPr>
          <a:xfrm>
            <a:off x="17003651" y="11735417"/>
            <a:ext cx="479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-&gt; </a:t>
            </a:r>
            <a:r>
              <a:rPr b="1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high latency!</a:t>
            </a:r>
            <a:endParaRPr b="1" i="0" sz="42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0" name="Google Shape;300;p2"/>
          <p:cNvSpPr/>
          <p:nvPr/>
        </p:nvSpPr>
        <p:spPr>
          <a:xfrm>
            <a:off x="16599475" y="9230639"/>
            <a:ext cx="3915900" cy="14463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16380450" y="4469751"/>
            <a:ext cx="3915900" cy="23631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 txBox="1"/>
          <p:nvPr/>
        </p:nvSpPr>
        <p:spPr>
          <a:xfrm>
            <a:off x="20471970" y="4691521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2.5x higher!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 txBox="1"/>
          <p:nvPr/>
        </p:nvSpPr>
        <p:spPr>
          <a:xfrm>
            <a:off x="1828800" y="914400"/>
            <a:ext cx="2175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KV Cache Affects LLM Performance Significantly!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c2b2e7fc17_0_229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3c2b2e7fc17_0_229"/>
          <p:cNvSpPr txBox="1"/>
          <p:nvPr/>
        </p:nvSpPr>
        <p:spPr>
          <a:xfrm>
            <a:off x="1828800" y="914400"/>
            <a:ext cx="1740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Oneiros Design Choices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7" name="Google Shape;737;g3c2b2e7fc17_0_229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8" name="Google Shape;738;g3c2b2e7fc17_0_229"/>
          <p:cNvPicPr preferRelativeResize="0"/>
          <p:nvPr/>
        </p:nvPicPr>
        <p:blipFill rotWithShape="1">
          <a:blip r:embed="rId3">
            <a:alphaModFix/>
          </a:blip>
          <a:srcRect b="0" l="0" r="65536" t="0"/>
          <a:stretch/>
        </p:blipFill>
        <p:spPr>
          <a:xfrm>
            <a:off x="4139100" y="5600575"/>
            <a:ext cx="6433826" cy="51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g3c2b2e7fc17_0_229"/>
          <p:cNvPicPr preferRelativeResize="0"/>
          <p:nvPr/>
        </p:nvPicPr>
        <p:blipFill rotWithShape="1">
          <a:blip r:embed="rId3">
            <a:alphaModFix/>
          </a:blip>
          <a:srcRect b="0" l="68520" r="0" t="0"/>
          <a:stretch/>
        </p:blipFill>
        <p:spPr>
          <a:xfrm>
            <a:off x="13050649" y="5600575"/>
            <a:ext cx="5876474" cy="51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g3c2b2e7fc17_0_229"/>
          <p:cNvSpPr txBox="1"/>
          <p:nvPr/>
        </p:nvSpPr>
        <p:spPr>
          <a:xfrm>
            <a:off x="5255275" y="10760175"/>
            <a:ext cx="1442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CDF of TBT – Serving the OPT-13b model using the Alpaca dataset.</a:t>
            </a:r>
            <a:endParaRPr b="0" i="0" sz="36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41" name="Google Shape;741;g3c2b2e7fc17_0_229"/>
          <p:cNvSpPr txBox="1"/>
          <p:nvPr/>
        </p:nvSpPr>
        <p:spPr>
          <a:xfrm>
            <a:off x="1828800" y="2436850"/>
            <a:ext cx="20220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Oneiros makes the correct decision of “how many layers to remap”.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Compared to remapping as many layers as possible (</a:t>
            </a:r>
            <a:r>
              <a:rPr b="0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non-capped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), </a:t>
            </a:r>
            <a:r>
              <a:rPr b="0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capping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the maximum number of remapped layers yields more balanced performance.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742" name="Google Shape;742;g3c2b2e7fc17_0_229"/>
          <p:cNvCxnSpPr/>
          <p:nvPr/>
        </p:nvCxnSpPr>
        <p:spPr>
          <a:xfrm>
            <a:off x="8050575" y="7465768"/>
            <a:ext cx="0" cy="2254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43" name="Google Shape;743;g3c2b2e7fc17_0_229"/>
          <p:cNvCxnSpPr/>
          <p:nvPr/>
        </p:nvCxnSpPr>
        <p:spPr>
          <a:xfrm>
            <a:off x="16427950" y="7537018"/>
            <a:ext cx="0" cy="2254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"/>
          <p:cNvSpPr txBox="1"/>
          <p:nvPr/>
        </p:nvSpPr>
        <p:spPr>
          <a:xfrm>
            <a:off x="1828800" y="914400"/>
            <a:ext cx="1986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Summary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2"/>
          <p:cNvSpPr txBox="1"/>
          <p:nvPr/>
        </p:nvSpPr>
        <p:spPr>
          <a:xfrm>
            <a:off x="13047050" y="10872725"/>
            <a:ext cx="41742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 Black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Thank you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2"/>
          <p:cNvSpPr txBox="1"/>
          <p:nvPr/>
        </p:nvSpPr>
        <p:spPr>
          <a:xfrm>
            <a:off x="13151425" y="11928675"/>
            <a:ext cx="801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Ruihao Li    </a:t>
            </a:r>
            <a:r>
              <a:rPr b="0" i="0" lang="en-US" sz="4200" u="sng" cap="none" strike="noStrike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liruihao@utexas.edu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1" name="Google Shape;751;p12"/>
          <p:cNvCxnSpPr/>
          <p:nvPr/>
        </p:nvCxnSpPr>
        <p:spPr>
          <a:xfrm>
            <a:off x="833550" y="10742600"/>
            <a:ext cx="2171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2" name="Google Shape;752;p12"/>
          <p:cNvSpPr txBox="1"/>
          <p:nvPr>
            <p:ph idx="12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3" name="Google Shape;753;p12"/>
          <p:cNvSpPr txBox="1"/>
          <p:nvPr/>
        </p:nvSpPr>
        <p:spPr>
          <a:xfrm>
            <a:off x="1387750" y="11538275"/>
            <a:ext cx="41742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 Black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Q &amp; A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2"/>
          <p:cNvSpPr txBox="1"/>
          <p:nvPr/>
        </p:nvSpPr>
        <p:spPr>
          <a:xfrm>
            <a:off x="1828800" y="2756169"/>
            <a:ext cx="20235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Emerging hardware platforms provide increasingly higher CPU-GPU bandwidth.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Existing solutions to use CPU memory as an extension for GPU memory – KV Cache swapping – incur significant overhead due to the bidirectional data transfer.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55" name="Google Shape;755;p12"/>
          <p:cNvSpPr txBox="1"/>
          <p:nvPr/>
        </p:nvSpPr>
        <p:spPr>
          <a:xfrm>
            <a:off x="1828800" y="6888822"/>
            <a:ext cx="20493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Oneiros: KV Cache Optimization through Parameter Remapping for Multi-tenant LLM Serving</a:t>
            </a:r>
            <a:endParaRPr b="0" i="1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Dynamically remaps parameter memory to elastically resize the KV cache.</a:t>
            </a:r>
            <a:endParaRPr b="0" i="1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5720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○"/>
            </a:pPr>
            <a:r>
              <a:rPr b="0" i="1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Mechanisms to control when to trigger remapping, which models to remap, how many layers to remap, which layers to target.</a:t>
            </a:r>
            <a:endParaRPr b="0" i="1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56" name="Google Shape;756;p12"/>
          <p:cNvSpPr txBox="1"/>
          <p:nvPr/>
        </p:nvSpPr>
        <p:spPr>
          <a:xfrm>
            <a:off x="13151425" y="12759975"/>
            <a:ext cx="10175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sng" cap="none" strike="noStrike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https://github.com/UT-SysML/Oneiros/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 txBox="1"/>
          <p:nvPr/>
        </p:nvSpPr>
        <p:spPr>
          <a:xfrm>
            <a:off x="1828800" y="914400"/>
            <a:ext cx="206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What is LLM Inference?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0" name="Google Shape;310;p3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3"/>
          <p:cNvSpPr txBox="1"/>
          <p:nvPr/>
        </p:nvSpPr>
        <p:spPr>
          <a:xfrm>
            <a:off x="1601925" y="11779900"/>
            <a:ext cx="21387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The prefill phase executes only once, while the decode phase executes multiple times.</a:t>
            </a:r>
            <a:endParaRPr b="0" i="0" sz="42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2" name="Google Shape;312;p3"/>
          <p:cNvSpPr/>
          <p:nvPr/>
        </p:nvSpPr>
        <p:spPr>
          <a:xfrm>
            <a:off x="8719731" y="2143465"/>
            <a:ext cx="3321300" cy="181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rPr b="0" i="0" lang="en-US" sz="37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Load</a:t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rPr b="0" i="0" lang="en-US" sz="37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rPr b="0" i="0" lang="en-US" sz="37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"/>
          <p:cNvSpPr/>
          <p:nvPr/>
        </p:nvSpPr>
        <p:spPr>
          <a:xfrm>
            <a:off x="8719731" y="4955309"/>
            <a:ext cx="3321300" cy="1258500"/>
          </a:xfrm>
          <a:prstGeom prst="roundRect">
            <a:avLst>
              <a:gd fmla="val 16667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rPr b="0" i="0" lang="en-US" sz="37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Prefill Phase</a:t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"/>
          <p:cNvSpPr/>
          <p:nvPr/>
        </p:nvSpPr>
        <p:spPr>
          <a:xfrm>
            <a:off x="4308573" y="4109385"/>
            <a:ext cx="3321300" cy="699000"/>
          </a:xfrm>
          <a:prstGeom prst="rect">
            <a:avLst/>
          </a:prstGeom>
          <a:solidFill>
            <a:srgbClr val="EFEFEF"/>
          </a:solidFill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rPr b="0" i="0" lang="en-US" sz="37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Tokens</a:t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"/>
          <p:cNvSpPr/>
          <p:nvPr/>
        </p:nvSpPr>
        <p:spPr>
          <a:xfrm>
            <a:off x="8719575" y="7013225"/>
            <a:ext cx="3321300" cy="1258500"/>
          </a:xfrm>
          <a:prstGeom prst="roundRect">
            <a:avLst>
              <a:gd fmla="val 16667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rPr b="0" i="0" lang="en-US" sz="37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</a:t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rPr b="0" i="0" lang="en-US" sz="37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3"/>
          <p:cNvCxnSpPr>
            <a:stCxn id="312" idx="2"/>
            <a:endCxn id="313" idx="0"/>
          </p:cNvCxnSpPr>
          <p:nvPr/>
        </p:nvCxnSpPr>
        <p:spPr>
          <a:xfrm>
            <a:off x="10380381" y="3962665"/>
            <a:ext cx="0" cy="9927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7" name="Google Shape;317;p3"/>
          <p:cNvCxnSpPr>
            <a:stCxn id="313" idx="2"/>
            <a:endCxn id="315" idx="0"/>
          </p:cNvCxnSpPr>
          <p:nvPr/>
        </p:nvCxnSpPr>
        <p:spPr>
          <a:xfrm flipH="1">
            <a:off x="10380081" y="6213809"/>
            <a:ext cx="300" cy="7995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8" name="Google Shape;318;p3"/>
          <p:cNvCxnSpPr>
            <a:stCxn id="314" idx="3"/>
            <a:endCxn id="313" idx="0"/>
          </p:cNvCxnSpPr>
          <p:nvPr/>
        </p:nvCxnSpPr>
        <p:spPr>
          <a:xfrm>
            <a:off x="7629873" y="4458885"/>
            <a:ext cx="2750400" cy="496500"/>
          </a:xfrm>
          <a:prstGeom prst="bentConnector2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3"/>
          <p:cNvSpPr/>
          <p:nvPr/>
        </p:nvSpPr>
        <p:spPr>
          <a:xfrm>
            <a:off x="4308573" y="7501345"/>
            <a:ext cx="3321300" cy="699000"/>
          </a:xfrm>
          <a:prstGeom prst="rect">
            <a:avLst/>
          </a:prstGeom>
          <a:solidFill>
            <a:srgbClr val="EFEFEF"/>
          </a:solidFill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rPr b="0" i="0" lang="en-US" sz="37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Tokens</a:t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3"/>
          <p:cNvCxnSpPr>
            <a:stCxn id="319" idx="0"/>
          </p:cNvCxnSpPr>
          <p:nvPr/>
        </p:nvCxnSpPr>
        <p:spPr>
          <a:xfrm rot="-5400000">
            <a:off x="7695423" y="4837045"/>
            <a:ext cx="938100" cy="4390500"/>
          </a:xfrm>
          <a:prstGeom prst="bentConnector2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3"/>
          <p:cNvCxnSpPr>
            <a:stCxn id="315" idx="2"/>
            <a:endCxn id="319" idx="2"/>
          </p:cNvCxnSpPr>
          <p:nvPr/>
        </p:nvCxnSpPr>
        <p:spPr>
          <a:xfrm flipH="1" rot="5400000">
            <a:off x="8139075" y="6030575"/>
            <a:ext cx="71400" cy="4410900"/>
          </a:xfrm>
          <a:prstGeom prst="bentConnector3">
            <a:avLst>
              <a:gd fmla="val -572864" name="adj1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3"/>
          <p:cNvSpPr/>
          <p:nvPr/>
        </p:nvSpPr>
        <p:spPr>
          <a:xfrm>
            <a:off x="7629948" y="7501345"/>
            <a:ext cx="668400" cy="699000"/>
          </a:xfrm>
          <a:prstGeom prst="rect">
            <a:avLst/>
          </a:prstGeom>
          <a:solidFill>
            <a:srgbClr val="D9D9D9"/>
          </a:solidFill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t/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3"/>
          <p:cNvCxnSpPr/>
          <p:nvPr/>
        </p:nvCxnSpPr>
        <p:spPr>
          <a:xfrm flipH="1">
            <a:off x="4131183" y="8225880"/>
            <a:ext cx="3501000" cy="16581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4" name="Google Shape;324;p3"/>
          <p:cNvCxnSpPr/>
          <p:nvPr/>
        </p:nvCxnSpPr>
        <p:spPr>
          <a:xfrm>
            <a:off x="8289928" y="8207117"/>
            <a:ext cx="4127100" cy="18048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25" name="Google Shape;325;p3"/>
          <p:cNvSpPr/>
          <p:nvPr/>
        </p:nvSpPr>
        <p:spPr>
          <a:xfrm>
            <a:off x="4120597" y="9938862"/>
            <a:ext cx="8232000" cy="992400"/>
          </a:xfrm>
          <a:prstGeom prst="rect">
            <a:avLst/>
          </a:prstGeom>
          <a:solidFill>
            <a:srgbClr val="D9D9D9"/>
          </a:solidFill>
          <a:ln cap="flat" cmpd="sng" w="258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step generates a new token util maximum sequence length or end signal </a:t>
            </a:r>
            <a:endParaRPr b="0" i="0" sz="3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p3"/>
          <p:cNvCxnSpPr/>
          <p:nvPr/>
        </p:nvCxnSpPr>
        <p:spPr>
          <a:xfrm flipH="1" rot="10800000">
            <a:off x="11924392" y="2226752"/>
            <a:ext cx="2737800" cy="27060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7" name="Google Shape;327;p3"/>
          <p:cNvCxnSpPr/>
          <p:nvPr/>
        </p:nvCxnSpPr>
        <p:spPr>
          <a:xfrm flipH="1" rot="10800000">
            <a:off x="11961378" y="2317318"/>
            <a:ext cx="2566200" cy="46959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8" name="Google Shape;328;p3"/>
          <p:cNvCxnSpPr/>
          <p:nvPr/>
        </p:nvCxnSpPr>
        <p:spPr>
          <a:xfrm>
            <a:off x="11933605" y="6236184"/>
            <a:ext cx="2449200" cy="40953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9" name="Google Shape;329;p3"/>
          <p:cNvCxnSpPr/>
          <p:nvPr/>
        </p:nvCxnSpPr>
        <p:spPr>
          <a:xfrm>
            <a:off x="11971200" y="8226125"/>
            <a:ext cx="2437500" cy="21612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30" name="Google Shape;330;p3"/>
          <p:cNvSpPr/>
          <p:nvPr/>
        </p:nvSpPr>
        <p:spPr>
          <a:xfrm>
            <a:off x="15199502" y="3003073"/>
            <a:ext cx="4524600" cy="5399700"/>
          </a:xfrm>
          <a:prstGeom prst="rect">
            <a:avLst/>
          </a:prstGeom>
          <a:noFill/>
          <a:ln cap="flat" cmpd="sng" w="2580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9"/>
              <a:buFont typeface="Arial"/>
              <a:buNone/>
            </a:pPr>
            <a:r>
              <a:t/>
            </a:r>
            <a:endParaRPr b="0" i="0" sz="27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"/>
          <p:cNvSpPr/>
          <p:nvPr/>
        </p:nvSpPr>
        <p:spPr>
          <a:xfrm>
            <a:off x="14401808" y="2072475"/>
            <a:ext cx="6342600" cy="8814600"/>
          </a:xfrm>
          <a:prstGeom prst="roundRect">
            <a:avLst>
              <a:gd fmla="val 10873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t/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"/>
          <p:cNvSpPr/>
          <p:nvPr/>
        </p:nvSpPr>
        <p:spPr>
          <a:xfrm>
            <a:off x="15912522" y="2402296"/>
            <a:ext cx="3321300" cy="427500"/>
          </a:xfrm>
          <a:prstGeom prst="roundRect">
            <a:avLst>
              <a:gd fmla="val 16667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Embeddings</a:t>
            </a:r>
            <a:endParaRPr b="0" i="0" sz="3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"/>
          <p:cNvSpPr/>
          <p:nvPr/>
        </p:nvSpPr>
        <p:spPr>
          <a:xfrm>
            <a:off x="15912522" y="3433008"/>
            <a:ext cx="3321300" cy="427500"/>
          </a:xfrm>
          <a:prstGeom prst="roundRect">
            <a:avLst>
              <a:gd fmla="val 16667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 Norm</a:t>
            </a:r>
            <a:endParaRPr b="0" i="0" sz="3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"/>
          <p:cNvSpPr/>
          <p:nvPr/>
        </p:nvSpPr>
        <p:spPr>
          <a:xfrm>
            <a:off x="15912522" y="4653566"/>
            <a:ext cx="3321300" cy="727800"/>
          </a:xfrm>
          <a:prstGeom prst="roundRect">
            <a:avLst>
              <a:gd fmla="val 16667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Multi-Head Attention</a:t>
            </a:r>
            <a:endParaRPr b="0" i="0" sz="3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"/>
          <p:cNvSpPr/>
          <p:nvPr/>
        </p:nvSpPr>
        <p:spPr>
          <a:xfrm>
            <a:off x="15912522" y="6462636"/>
            <a:ext cx="3321300" cy="427500"/>
          </a:xfrm>
          <a:prstGeom prst="roundRect">
            <a:avLst>
              <a:gd fmla="val 16667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 Norm</a:t>
            </a:r>
            <a:endParaRPr b="0" i="0" sz="3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"/>
          <p:cNvSpPr/>
          <p:nvPr/>
        </p:nvSpPr>
        <p:spPr>
          <a:xfrm>
            <a:off x="15912522" y="8682576"/>
            <a:ext cx="3321300" cy="427500"/>
          </a:xfrm>
          <a:prstGeom prst="roundRect">
            <a:avLst>
              <a:gd fmla="val 16667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 Norm</a:t>
            </a:r>
            <a:endParaRPr b="0" i="0" sz="3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"/>
          <p:cNvSpPr/>
          <p:nvPr/>
        </p:nvSpPr>
        <p:spPr>
          <a:xfrm>
            <a:off x="15912522" y="9448602"/>
            <a:ext cx="3321300" cy="427500"/>
          </a:xfrm>
          <a:prstGeom prst="roundRect">
            <a:avLst>
              <a:gd fmla="val 16667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Linear</a:t>
            </a:r>
            <a:endParaRPr b="0" i="0" sz="3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"/>
          <p:cNvSpPr/>
          <p:nvPr/>
        </p:nvSpPr>
        <p:spPr>
          <a:xfrm>
            <a:off x="15912522" y="10155492"/>
            <a:ext cx="3321300" cy="427500"/>
          </a:xfrm>
          <a:prstGeom prst="roundRect">
            <a:avLst>
              <a:gd fmla="val 16667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  <a:endParaRPr b="0" i="0" sz="3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3"/>
          <p:cNvCxnSpPr>
            <a:stCxn id="332" idx="2"/>
            <a:endCxn id="333" idx="0"/>
          </p:cNvCxnSpPr>
          <p:nvPr/>
        </p:nvCxnSpPr>
        <p:spPr>
          <a:xfrm>
            <a:off x="17573172" y="2829796"/>
            <a:ext cx="0" cy="6033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40" name="Google Shape;340;p3"/>
          <p:cNvSpPr/>
          <p:nvPr/>
        </p:nvSpPr>
        <p:spPr>
          <a:xfrm>
            <a:off x="15912522" y="7204851"/>
            <a:ext cx="3321300" cy="427500"/>
          </a:xfrm>
          <a:prstGeom prst="roundRect">
            <a:avLst>
              <a:gd fmla="val 16667" name="adj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 Forward</a:t>
            </a:r>
            <a:endParaRPr b="0" i="0" sz="3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"/>
          <p:cNvSpPr/>
          <p:nvPr/>
        </p:nvSpPr>
        <p:spPr>
          <a:xfrm>
            <a:off x="15742023" y="4257259"/>
            <a:ext cx="3702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        </a:t>
            </a:r>
            <a:r>
              <a:rPr b="1" i="1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1" lang="en-US" sz="32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1" i="1" sz="32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3"/>
          <p:cNvCxnSpPr>
            <a:stCxn id="333" idx="2"/>
          </p:cNvCxnSpPr>
          <p:nvPr/>
        </p:nvCxnSpPr>
        <p:spPr>
          <a:xfrm rot="5400000">
            <a:off x="16911222" y="3296958"/>
            <a:ext cx="98400" cy="1225500"/>
          </a:xfrm>
          <a:prstGeom prst="bentConnector2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3"/>
          <p:cNvCxnSpPr>
            <a:stCxn id="333" idx="2"/>
          </p:cNvCxnSpPr>
          <p:nvPr/>
        </p:nvCxnSpPr>
        <p:spPr>
          <a:xfrm flipH="1" rot="-5400000">
            <a:off x="18150072" y="3283608"/>
            <a:ext cx="99900" cy="1253700"/>
          </a:xfrm>
          <a:prstGeom prst="bentConnector2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3"/>
          <p:cNvCxnSpPr/>
          <p:nvPr/>
        </p:nvCxnSpPr>
        <p:spPr>
          <a:xfrm>
            <a:off x="17571583" y="3958937"/>
            <a:ext cx="3000" cy="3558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5" name="Google Shape;345;p3"/>
          <p:cNvCxnSpPr>
            <a:stCxn id="331" idx="0"/>
            <a:endCxn id="332" idx="0"/>
          </p:cNvCxnSpPr>
          <p:nvPr/>
        </p:nvCxnSpPr>
        <p:spPr>
          <a:xfrm>
            <a:off x="17573108" y="2072475"/>
            <a:ext cx="0" cy="3297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6" name="Google Shape;346;p3"/>
          <p:cNvCxnSpPr>
            <a:stCxn id="338" idx="2"/>
            <a:endCxn id="331" idx="2"/>
          </p:cNvCxnSpPr>
          <p:nvPr/>
        </p:nvCxnSpPr>
        <p:spPr>
          <a:xfrm>
            <a:off x="17573172" y="10582992"/>
            <a:ext cx="0" cy="3042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7" name="Google Shape;347;p3"/>
          <p:cNvCxnSpPr>
            <a:stCxn id="337" idx="2"/>
            <a:endCxn id="338" idx="0"/>
          </p:cNvCxnSpPr>
          <p:nvPr/>
        </p:nvCxnSpPr>
        <p:spPr>
          <a:xfrm>
            <a:off x="17573172" y="9876102"/>
            <a:ext cx="0" cy="2793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8" name="Google Shape;348;p3"/>
          <p:cNvCxnSpPr>
            <a:stCxn id="336" idx="2"/>
            <a:endCxn id="337" idx="0"/>
          </p:cNvCxnSpPr>
          <p:nvPr/>
        </p:nvCxnSpPr>
        <p:spPr>
          <a:xfrm>
            <a:off x="17573172" y="9110076"/>
            <a:ext cx="0" cy="3384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9" name="Google Shape;349;p3"/>
          <p:cNvCxnSpPr>
            <a:stCxn id="335" idx="2"/>
            <a:endCxn id="340" idx="0"/>
          </p:cNvCxnSpPr>
          <p:nvPr/>
        </p:nvCxnSpPr>
        <p:spPr>
          <a:xfrm>
            <a:off x="17573172" y="6890136"/>
            <a:ext cx="0" cy="3147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0" name="Google Shape;350;p3"/>
          <p:cNvCxnSpPr/>
          <p:nvPr/>
        </p:nvCxnSpPr>
        <p:spPr>
          <a:xfrm>
            <a:off x="16360344" y="3958937"/>
            <a:ext cx="3000" cy="3558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1" name="Google Shape;351;p3"/>
          <p:cNvCxnSpPr/>
          <p:nvPr/>
        </p:nvCxnSpPr>
        <p:spPr>
          <a:xfrm>
            <a:off x="18813780" y="3958937"/>
            <a:ext cx="3000" cy="3558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2" name="Google Shape;352;p3"/>
          <p:cNvSpPr/>
          <p:nvPr/>
        </p:nvSpPr>
        <p:spPr>
          <a:xfrm>
            <a:off x="17395191" y="5697660"/>
            <a:ext cx="355800" cy="355800"/>
          </a:xfrm>
          <a:prstGeom prst="ellipse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t/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"/>
          <p:cNvSpPr txBox="1"/>
          <p:nvPr/>
        </p:nvSpPr>
        <p:spPr>
          <a:xfrm>
            <a:off x="17147334" y="5255866"/>
            <a:ext cx="1081200" cy="1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7725" lIns="247725" spcFirstLastPara="1" rIns="247725" wrap="square" tIns="247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77"/>
              <a:buFont typeface="Arial"/>
              <a:buNone/>
            </a:pPr>
            <a:r>
              <a:rPr b="0" i="0" lang="en-US" sz="487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"/>
          <p:cNvSpPr/>
          <p:nvPr/>
        </p:nvSpPr>
        <p:spPr>
          <a:xfrm>
            <a:off x="17395191" y="7973722"/>
            <a:ext cx="355800" cy="355800"/>
          </a:xfrm>
          <a:prstGeom prst="ellipse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7725" lIns="247725" spcFirstLastPara="1" rIns="247725" wrap="square" tIns="24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t/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"/>
          <p:cNvSpPr txBox="1"/>
          <p:nvPr/>
        </p:nvSpPr>
        <p:spPr>
          <a:xfrm>
            <a:off x="17147334" y="7531929"/>
            <a:ext cx="1081200" cy="1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7725" lIns="247725" spcFirstLastPara="1" rIns="247725" wrap="square" tIns="247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77"/>
              <a:buFont typeface="Arial"/>
              <a:buNone/>
            </a:pPr>
            <a:r>
              <a:rPr b="0" i="0" lang="en-US" sz="487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3"/>
          <p:cNvCxnSpPr>
            <a:stCxn id="334" idx="2"/>
            <a:endCxn id="352" idx="0"/>
          </p:cNvCxnSpPr>
          <p:nvPr/>
        </p:nvCxnSpPr>
        <p:spPr>
          <a:xfrm>
            <a:off x="17573172" y="5381366"/>
            <a:ext cx="0" cy="3162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7" name="Google Shape;357;p3"/>
          <p:cNvCxnSpPr>
            <a:stCxn id="352" idx="4"/>
            <a:endCxn id="335" idx="0"/>
          </p:cNvCxnSpPr>
          <p:nvPr/>
        </p:nvCxnSpPr>
        <p:spPr>
          <a:xfrm>
            <a:off x="17573091" y="6053460"/>
            <a:ext cx="0" cy="4092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8" name="Google Shape;358;p3"/>
          <p:cNvCxnSpPr>
            <a:stCxn id="340" idx="2"/>
            <a:endCxn id="354" idx="0"/>
          </p:cNvCxnSpPr>
          <p:nvPr/>
        </p:nvCxnSpPr>
        <p:spPr>
          <a:xfrm>
            <a:off x="17573172" y="7632351"/>
            <a:ext cx="0" cy="3414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9" name="Google Shape;359;p3"/>
          <p:cNvCxnSpPr>
            <a:stCxn id="354" idx="4"/>
            <a:endCxn id="336" idx="0"/>
          </p:cNvCxnSpPr>
          <p:nvPr/>
        </p:nvCxnSpPr>
        <p:spPr>
          <a:xfrm>
            <a:off x="17573091" y="8329522"/>
            <a:ext cx="0" cy="353100"/>
          </a:xfrm>
          <a:prstGeom prst="straightConnector1">
            <a:avLst/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60" name="Google Shape;360;p3"/>
          <p:cNvCxnSpPr>
            <a:stCxn id="332" idx="2"/>
            <a:endCxn id="352" idx="2"/>
          </p:cNvCxnSpPr>
          <p:nvPr/>
        </p:nvCxnSpPr>
        <p:spPr>
          <a:xfrm rot="5400000">
            <a:off x="15961272" y="4263796"/>
            <a:ext cx="3045900" cy="177900"/>
          </a:xfrm>
          <a:prstGeom prst="bentConnector4">
            <a:avLst>
              <a:gd fmla="val 10406" name="adj1"/>
              <a:gd fmla="val 1045501" name="adj2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61" name="Google Shape;361;p3"/>
          <p:cNvCxnSpPr>
            <a:stCxn id="352" idx="4"/>
            <a:endCxn id="354" idx="2"/>
          </p:cNvCxnSpPr>
          <p:nvPr/>
        </p:nvCxnSpPr>
        <p:spPr>
          <a:xfrm rot="5400000">
            <a:off x="16435041" y="7013610"/>
            <a:ext cx="2098200" cy="177900"/>
          </a:xfrm>
          <a:prstGeom prst="bentConnector4">
            <a:avLst>
              <a:gd fmla="val 9424" name="adj1"/>
              <a:gd fmla="val 1023154" name="adj2"/>
            </a:avLst>
          </a:prstGeom>
          <a:noFill/>
          <a:ln cap="flat" cmpd="sng" w="258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62" name="Google Shape;362;p3"/>
          <p:cNvSpPr txBox="1"/>
          <p:nvPr/>
        </p:nvSpPr>
        <p:spPr>
          <a:xfrm>
            <a:off x="13696375" y="5042252"/>
            <a:ext cx="22215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7725" lIns="247725" spcFirstLastPara="1" rIns="247725" wrap="square" tIns="247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rPr b="1" i="0" lang="en-US" sz="37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37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endParaRPr b="1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"/>
          <p:cNvSpPr txBox="1"/>
          <p:nvPr/>
        </p:nvSpPr>
        <p:spPr>
          <a:xfrm>
            <a:off x="2753272" y="3288525"/>
            <a:ext cx="625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your name?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"/>
          <p:cNvSpPr txBox="1"/>
          <p:nvPr/>
        </p:nvSpPr>
        <p:spPr>
          <a:xfrm>
            <a:off x="3622022" y="10986125"/>
            <a:ext cx="908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Oneiros (generated word by word)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"/>
          <p:cNvSpPr/>
          <p:nvPr/>
        </p:nvSpPr>
        <p:spPr>
          <a:xfrm>
            <a:off x="15345150" y="3087750"/>
            <a:ext cx="4233300" cy="525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Attention 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Blocks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"/>
          <p:cNvSpPr txBox="1"/>
          <p:nvPr/>
        </p:nvSpPr>
        <p:spPr>
          <a:xfrm>
            <a:off x="7125850" y="8527502"/>
            <a:ext cx="22215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7725" lIns="247725" spcFirstLastPara="1" rIns="247725" wrap="square" tIns="247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3"/>
              <a:buFont typeface="Arial"/>
              <a:buNone/>
            </a:pPr>
            <a:r>
              <a:rPr b="1" i="0" lang="en-US" sz="379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M×</a:t>
            </a:r>
            <a:endParaRPr b="1" i="0" sz="379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"/>
          <p:cNvSpPr txBox="1"/>
          <p:nvPr/>
        </p:nvSpPr>
        <p:spPr>
          <a:xfrm>
            <a:off x="1828800" y="914400"/>
            <a:ext cx="206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KV Cache – Specific for LLM Inference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3" name="Google Shape;373;p4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p4"/>
          <p:cNvSpPr txBox="1"/>
          <p:nvPr/>
        </p:nvSpPr>
        <p:spPr>
          <a:xfrm>
            <a:off x="423575" y="10364500"/>
            <a:ext cx="23390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Reduces computational cost (of the decode phase) at the expense of additional memory usage.</a:t>
            </a:r>
            <a:endParaRPr b="0" i="0" sz="42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5" name="Google Shape;375;p4"/>
          <p:cNvSpPr/>
          <p:nvPr/>
        </p:nvSpPr>
        <p:spPr>
          <a:xfrm>
            <a:off x="2853561" y="6003050"/>
            <a:ext cx="3488700" cy="721800"/>
          </a:xfrm>
          <a:prstGeom prst="rect">
            <a:avLst/>
          </a:prstGeom>
          <a:solidFill>
            <a:srgbClr val="FFF2CC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 Token 1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"/>
          <p:cNvSpPr txBox="1"/>
          <p:nvPr/>
        </p:nvSpPr>
        <p:spPr>
          <a:xfrm>
            <a:off x="7726700" y="13161900"/>
            <a:ext cx="1013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https://medium.com/@joaolages/kv-caching-explained-276520203249</a:t>
            </a:r>
            <a:endParaRPr b="0" i="0" sz="2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7" name="Google Shape;377;p4"/>
          <p:cNvSpPr/>
          <p:nvPr/>
        </p:nvSpPr>
        <p:spPr>
          <a:xfrm>
            <a:off x="2853561" y="6724850"/>
            <a:ext cx="3488700" cy="721800"/>
          </a:xfrm>
          <a:prstGeom prst="rect">
            <a:avLst/>
          </a:prstGeom>
          <a:solidFill>
            <a:srgbClr val="FFF2CC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 Token 2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"/>
          <p:cNvSpPr/>
          <p:nvPr/>
        </p:nvSpPr>
        <p:spPr>
          <a:xfrm>
            <a:off x="2853561" y="7446650"/>
            <a:ext cx="3488700" cy="721800"/>
          </a:xfrm>
          <a:prstGeom prst="rect">
            <a:avLst/>
          </a:prstGeom>
          <a:solidFill>
            <a:srgbClr val="FFF2CC"/>
          </a:solidFill>
          <a:ln cap="flat" cmpd="sng" w="262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 Token 3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"/>
          <p:cNvSpPr/>
          <p:nvPr/>
        </p:nvSpPr>
        <p:spPr>
          <a:xfrm rot="5400000">
            <a:off x="5836771" y="6901908"/>
            <a:ext cx="3603600" cy="721800"/>
          </a:xfrm>
          <a:prstGeom prst="rect">
            <a:avLst/>
          </a:prstGeom>
          <a:solidFill>
            <a:srgbClr val="EA9999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Token 1</a:t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"/>
          <p:cNvSpPr/>
          <p:nvPr/>
        </p:nvSpPr>
        <p:spPr>
          <a:xfrm rot="5400000">
            <a:off x="6558571" y="6901908"/>
            <a:ext cx="3603600" cy="721800"/>
          </a:xfrm>
          <a:prstGeom prst="rect">
            <a:avLst/>
          </a:prstGeom>
          <a:solidFill>
            <a:srgbClr val="EA9999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Token 2</a:t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"/>
          <p:cNvSpPr/>
          <p:nvPr/>
        </p:nvSpPr>
        <p:spPr>
          <a:xfrm rot="5400000">
            <a:off x="7280371" y="6901908"/>
            <a:ext cx="3603600" cy="721800"/>
          </a:xfrm>
          <a:prstGeom prst="rect">
            <a:avLst/>
          </a:prstGeom>
          <a:solidFill>
            <a:srgbClr val="EA9999"/>
          </a:solidFill>
          <a:ln cap="flat" cmpd="sng" w="262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Token 3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"/>
          <p:cNvSpPr/>
          <p:nvPr/>
        </p:nvSpPr>
        <p:spPr>
          <a:xfrm>
            <a:off x="10478512" y="5779400"/>
            <a:ext cx="1608900" cy="941700"/>
          </a:xfrm>
          <a:prstGeom prst="rect">
            <a:avLst/>
          </a:prstGeom>
          <a:solidFill>
            <a:srgbClr val="EAD1DC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,K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baseline="-2500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"/>
          <p:cNvSpPr/>
          <p:nvPr/>
        </p:nvSpPr>
        <p:spPr>
          <a:xfrm>
            <a:off x="10478462" y="6721100"/>
            <a:ext cx="1608900" cy="941700"/>
          </a:xfrm>
          <a:prstGeom prst="rect">
            <a:avLst/>
          </a:prstGeom>
          <a:solidFill>
            <a:srgbClr val="EAD1DC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,K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baseline="-2500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"/>
          <p:cNvSpPr/>
          <p:nvPr/>
        </p:nvSpPr>
        <p:spPr>
          <a:xfrm>
            <a:off x="10478462" y="7662800"/>
            <a:ext cx="1608900" cy="941700"/>
          </a:xfrm>
          <a:prstGeom prst="rect">
            <a:avLst/>
          </a:prstGeom>
          <a:solidFill>
            <a:srgbClr val="EAD1DC"/>
          </a:solidFill>
          <a:ln cap="flat" cmpd="sng" w="262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,K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baseline="-2500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"/>
          <p:cNvSpPr/>
          <p:nvPr/>
        </p:nvSpPr>
        <p:spPr>
          <a:xfrm>
            <a:off x="12087412" y="6721100"/>
            <a:ext cx="1608900" cy="941700"/>
          </a:xfrm>
          <a:prstGeom prst="rect">
            <a:avLst/>
          </a:prstGeom>
          <a:solidFill>
            <a:srgbClr val="EAD1DC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,K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baseline="-2500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"/>
          <p:cNvSpPr/>
          <p:nvPr/>
        </p:nvSpPr>
        <p:spPr>
          <a:xfrm>
            <a:off x="12087362" y="7662800"/>
            <a:ext cx="1608900" cy="941700"/>
          </a:xfrm>
          <a:prstGeom prst="rect">
            <a:avLst/>
          </a:prstGeom>
          <a:solidFill>
            <a:srgbClr val="EAD1DC"/>
          </a:solidFill>
          <a:ln cap="flat" cmpd="sng" w="262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,K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baseline="-2500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"/>
          <p:cNvSpPr/>
          <p:nvPr/>
        </p:nvSpPr>
        <p:spPr>
          <a:xfrm>
            <a:off x="13696262" y="7662800"/>
            <a:ext cx="1608900" cy="941700"/>
          </a:xfrm>
          <a:prstGeom prst="rect">
            <a:avLst/>
          </a:prstGeom>
          <a:solidFill>
            <a:srgbClr val="EAD1DC"/>
          </a:solidFill>
          <a:ln cap="flat" cmpd="sng" w="262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,K</a:t>
            </a:r>
            <a:r>
              <a:rPr b="0" baseline="-2500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baseline="-2500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"/>
          <p:cNvSpPr txBox="1"/>
          <p:nvPr/>
        </p:nvSpPr>
        <p:spPr>
          <a:xfrm>
            <a:off x="1154926" y="4209000"/>
            <a:ext cx="2353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                   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3000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QK</a:t>
            </a:r>
            <a:r>
              <a:rPr b="0" baseline="3000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Attention</a:t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"/>
          <p:cNvSpPr txBox="1"/>
          <p:nvPr/>
        </p:nvSpPr>
        <p:spPr>
          <a:xfrm>
            <a:off x="217197" y="5994500"/>
            <a:ext cx="239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"/>
          <p:cNvSpPr txBox="1"/>
          <p:nvPr/>
        </p:nvSpPr>
        <p:spPr>
          <a:xfrm>
            <a:off x="217197" y="6733400"/>
            <a:ext cx="239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"/>
          <p:cNvSpPr txBox="1"/>
          <p:nvPr/>
        </p:nvSpPr>
        <p:spPr>
          <a:xfrm>
            <a:off x="217197" y="7455200"/>
            <a:ext cx="239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Oneiros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"/>
          <p:cNvSpPr/>
          <p:nvPr/>
        </p:nvSpPr>
        <p:spPr>
          <a:xfrm>
            <a:off x="16462849" y="5943950"/>
            <a:ext cx="3647100" cy="721800"/>
          </a:xfrm>
          <a:prstGeom prst="rect">
            <a:avLst/>
          </a:prstGeom>
          <a:solidFill>
            <a:srgbClr val="FCE5CD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 Token 1</a:t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"/>
          <p:cNvSpPr/>
          <p:nvPr/>
        </p:nvSpPr>
        <p:spPr>
          <a:xfrm>
            <a:off x="16462850" y="6665750"/>
            <a:ext cx="3647100" cy="721800"/>
          </a:xfrm>
          <a:prstGeom prst="rect">
            <a:avLst/>
          </a:prstGeom>
          <a:solidFill>
            <a:srgbClr val="FCE5CD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 Token 2</a:t>
            </a:r>
            <a:endParaRPr b="1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"/>
          <p:cNvSpPr/>
          <p:nvPr/>
        </p:nvSpPr>
        <p:spPr>
          <a:xfrm>
            <a:off x="16462850" y="7387550"/>
            <a:ext cx="3647100" cy="721800"/>
          </a:xfrm>
          <a:prstGeom prst="rect">
            <a:avLst/>
          </a:prstGeom>
          <a:solidFill>
            <a:srgbClr val="FCE5CD"/>
          </a:solidFill>
          <a:ln cap="flat" cmpd="sng" w="262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 Token 3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"/>
          <p:cNvSpPr txBox="1"/>
          <p:nvPr/>
        </p:nvSpPr>
        <p:spPr>
          <a:xfrm>
            <a:off x="6486746" y="6564950"/>
            <a:ext cx="72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"/>
          <p:cNvSpPr txBox="1"/>
          <p:nvPr/>
        </p:nvSpPr>
        <p:spPr>
          <a:xfrm>
            <a:off x="9667660" y="6564950"/>
            <a:ext cx="72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"/>
          <p:cNvSpPr txBox="1"/>
          <p:nvPr/>
        </p:nvSpPr>
        <p:spPr>
          <a:xfrm>
            <a:off x="15637708" y="6564950"/>
            <a:ext cx="72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"/>
          <p:cNvSpPr txBox="1"/>
          <p:nvPr/>
        </p:nvSpPr>
        <p:spPr>
          <a:xfrm>
            <a:off x="20422405" y="6564950"/>
            <a:ext cx="72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"/>
          <p:cNvSpPr/>
          <p:nvPr/>
        </p:nvSpPr>
        <p:spPr>
          <a:xfrm>
            <a:off x="21233545" y="5943950"/>
            <a:ext cx="2580000" cy="721800"/>
          </a:xfrm>
          <a:prstGeom prst="rect">
            <a:avLst/>
          </a:prstGeom>
          <a:solidFill>
            <a:srgbClr val="D9EAD3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Token 1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"/>
          <p:cNvSpPr/>
          <p:nvPr/>
        </p:nvSpPr>
        <p:spPr>
          <a:xfrm>
            <a:off x="21233595" y="6665750"/>
            <a:ext cx="2580000" cy="721800"/>
          </a:xfrm>
          <a:prstGeom prst="rect">
            <a:avLst/>
          </a:prstGeom>
          <a:solidFill>
            <a:srgbClr val="D9EAD3"/>
          </a:solidFill>
          <a:ln cap="flat" cmpd="sng" w="262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Token 2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"/>
          <p:cNvSpPr/>
          <p:nvPr/>
        </p:nvSpPr>
        <p:spPr>
          <a:xfrm>
            <a:off x="21233595" y="7387550"/>
            <a:ext cx="2580000" cy="721800"/>
          </a:xfrm>
          <a:prstGeom prst="rect">
            <a:avLst/>
          </a:prstGeom>
          <a:solidFill>
            <a:srgbClr val="D9EAD3"/>
          </a:solidFill>
          <a:ln cap="flat" cmpd="sng" w="262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1900" lIns="251900" spcFirstLastPara="1" rIns="251900" wrap="square" tIns="25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Token 3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"/>
          <p:cNvSpPr/>
          <p:nvPr/>
        </p:nvSpPr>
        <p:spPr>
          <a:xfrm>
            <a:off x="2611574" y="4458900"/>
            <a:ext cx="242100" cy="52389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"/>
          <p:cNvSpPr/>
          <p:nvPr/>
        </p:nvSpPr>
        <p:spPr>
          <a:xfrm rot="10800000">
            <a:off x="15275237" y="4483394"/>
            <a:ext cx="242100" cy="52389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"/>
          <p:cNvSpPr txBox="1"/>
          <p:nvPr/>
        </p:nvSpPr>
        <p:spPr>
          <a:xfrm>
            <a:off x="1958150" y="11733925"/>
            <a:ext cx="21043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KV cache size grows as batch size and sequence length increases!</a:t>
            </a:r>
            <a:endParaRPr b="0" i="0" sz="42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5" name="Google Shape;405;p4"/>
          <p:cNvSpPr txBox="1"/>
          <p:nvPr/>
        </p:nvSpPr>
        <p:spPr>
          <a:xfrm>
            <a:off x="-84550" y="4483400"/>
            <a:ext cx="2709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What’s your name?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"/>
          <p:cNvSpPr/>
          <p:nvPr/>
        </p:nvSpPr>
        <p:spPr>
          <a:xfrm>
            <a:off x="2495575" y="1547650"/>
            <a:ext cx="5726400" cy="40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"/>
          <p:cNvSpPr txBox="1"/>
          <p:nvPr/>
        </p:nvSpPr>
        <p:spPr>
          <a:xfrm>
            <a:off x="1828800" y="914400"/>
            <a:ext cx="2060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Existing LLM Inference Serving on GPUs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2" name="Google Shape;412;p5"/>
          <p:cNvSpPr txBox="1"/>
          <p:nvPr/>
        </p:nvSpPr>
        <p:spPr>
          <a:xfrm>
            <a:off x="11941495" y="2810538"/>
            <a:ext cx="1162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(1) Load parameters to GPU memory (only once).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3" name="Google Shape;413;p5"/>
          <p:cNvSpPr txBox="1"/>
          <p:nvPr/>
        </p:nvSpPr>
        <p:spPr>
          <a:xfrm>
            <a:off x="1555525" y="9688527"/>
            <a:ext cx="220380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Existing LLM inference serving system did not fully utilize the CPU-GPU bandwidth </a:t>
            </a:r>
            <a:endParaRPr b="0" i="0" sz="42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 – only MB-level input/output tokens are transferred on the fly.</a:t>
            </a:r>
            <a:endParaRPr b="0" i="0" sz="42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4" name="Google Shape;414;p5"/>
          <p:cNvSpPr txBox="1"/>
          <p:nvPr/>
        </p:nvSpPr>
        <p:spPr>
          <a:xfrm>
            <a:off x="1555525" y="11490800"/>
            <a:ext cx="211503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Use CPU memory as an extension of GPU memory to store parameters/KV cache!</a:t>
            </a:r>
            <a:endParaRPr b="1" i="0" sz="42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5" name="Google Shape;415;p5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5"/>
          <p:cNvSpPr txBox="1"/>
          <p:nvPr/>
        </p:nvSpPr>
        <p:spPr>
          <a:xfrm>
            <a:off x="11941495" y="3779512"/>
            <a:ext cx="1162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(2) Load input tokens to </a:t>
            </a: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GPU memory.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7" name="Google Shape;417;p5"/>
          <p:cNvSpPr txBox="1"/>
          <p:nvPr/>
        </p:nvSpPr>
        <p:spPr>
          <a:xfrm>
            <a:off x="11941495" y="4748487"/>
            <a:ext cx="1162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(3) Prefill (load inputs to GPU compute units).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8" name="Google Shape;418;p5"/>
          <p:cNvSpPr txBox="1"/>
          <p:nvPr/>
        </p:nvSpPr>
        <p:spPr>
          <a:xfrm>
            <a:off x="11941495" y="5717462"/>
            <a:ext cx="116256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(4)(5) Decode (KV cache transferred between GPU memory and compute units). 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9" name="Google Shape;419;p5"/>
          <p:cNvSpPr txBox="1"/>
          <p:nvPr/>
        </p:nvSpPr>
        <p:spPr>
          <a:xfrm>
            <a:off x="11941495" y="7517737"/>
            <a:ext cx="1162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(6)(7) Send output tokens back to CPU memory.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0" name="Google Shape;420;p5"/>
          <p:cNvSpPr/>
          <p:nvPr/>
        </p:nvSpPr>
        <p:spPr>
          <a:xfrm rot="5400000">
            <a:off x="6990398" y="4539358"/>
            <a:ext cx="5248200" cy="2998200"/>
          </a:xfrm>
          <a:prstGeom prst="roundRect">
            <a:avLst>
              <a:gd fmla="val 16667" name="adj"/>
            </a:avLst>
          </a:prstGeom>
          <a:noFill/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9"/>
              <a:buFont typeface="Arial"/>
              <a:buNone/>
            </a:pPr>
            <a:r>
              <a:t/>
            </a:r>
            <a:endParaRPr b="0" i="0" sz="2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"/>
          <p:cNvSpPr/>
          <p:nvPr/>
        </p:nvSpPr>
        <p:spPr>
          <a:xfrm rot="5400000">
            <a:off x="3159335" y="4529494"/>
            <a:ext cx="5251500" cy="3008400"/>
          </a:xfrm>
          <a:prstGeom prst="roundRect">
            <a:avLst>
              <a:gd fmla="val 16667" name="adj"/>
            </a:avLst>
          </a:prstGeom>
          <a:noFill/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9"/>
              <a:buFont typeface="Arial"/>
              <a:buNone/>
            </a:pPr>
            <a:r>
              <a:t/>
            </a:r>
            <a:endParaRPr b="0" i="0" sz="2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"/>
          <p:cNvSpPr/>
          <p:nvPr/>
        </p:nvSpPr>
        <p:spPr>
          <a:xfrm rot="5400000">
            <a:off x="-679976" y="4514724"/>
            <a:ext cx="5243100" cy="3040200"/>
          </a:xfrm>
          <a:prstGeom prst="roundRect">
            <a:avLst>
              <a:gd fmla="val 16667" name="adj"/>
            </a:avLst>
          </a:prstGeom>
          <a:noFill/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9"/>
              <a:buFont typeface="Arial"/>
              <a:buNone/>
            </a:pPr>
            <a:r>
              <a:t/>
            </a:r>
            <a:endParaRPr b="0" i="0" sz="2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"/>
          <p:cNvSpPr txBox="1"/>
          <p:nvPr/>
        </p:nvSpPr>
        <p:spPr>
          <a:xfrm>
            <a:off x="501119" y="3418332"/>
            <a:ext cx="27351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5200" lIns="165200" spcFirstLastPara="1" rIns="165200" wrap="square" tIns="1652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0"/>
              <a:buFont typeface="Arial"/>
              <a:buNone/>
            </a:pPr>
            <a:r>
              <a:rPr b="0" i="0" lang="en-US" sz="28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 DRAM</a:t>
            </a:r>
            <a:endParaRPr b="0" i="0" sz="28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"/>
          <p:cNvSpPr/>
          <p:nvPr/>
        </p:nvSpPr>
        <p:spPr>
          <a:xfrm>
            <a:off x="4602866" y="4126129"/>
            <a:ext cx="2371200" cy="778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7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(GBs)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"/>
          <p:cNvSpPr/>
          <p:nvPr/>
        </p:nvSpPr>
        <p:spPr>
          <a:xfrm>
            <a:off x="4647468" y="6333075"/>
            <a:ext cx="2371200" cy="778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1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 Cache</a:t>
            </a:r>
            <a:endParaRPr b="0" i="1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1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(GBs)</a:t>
            </a:r>
            <a:endParaRPr b="0" i="1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"/>
          <p:cNvSpPr/>
          <p:nvPr/>
        </p:nvSpPr>
        <p:spPr>
          <a:xfrm>
            <a:off x="714756" y="4126129"/>
            <a:ext cx="2371200" cy="778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(GBs)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"/>
          <p:cNvSpPr/>
          <p:nvPr/>
        </p:nvSpPr>
        <p:spPr>
          <a:xfrm>
            <a:off x="661189" y="5109845"/>
            <a:ext cx="2424900" cy="778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Tokens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(MBs)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"/>
          <p:cNvSpPr/>
          <p:nvPr/>
        </p:nvSpPr>
        <p:spPr>
          <a:xfrm>
            <a:off x="4602844" y="5104741"/>
            <a:ext cx="2371200" cy="778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Tokens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(MBs)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"/>
          <p:cNvSpPr/>
          <p:nvPr/>
        </p:nvSpPr>
        <p:spPr>
          <a:xfrm>
            <a:off x="629572" y="7644696"/>
            <a:ext cx="2424900" cy="778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Tokens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(MBs)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"/>
          <p:cNvSpPr txBox="1"/>
          <p:nvPr/>
        </p:nvSpPr>
        <p:spPr>
          <a:xfrm>
            <a:off x="4283247" y="3418332"/>
            <a:ext cx="27351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5200" lIns="165200" spcFirstLastPara="1" rIns="165200" wrap="square" tIns="1652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0"/>
              <a:buFont typeface="Arial"/>
              <a:buNone/>
            </a:pPr>
            <a:r>
              <a:rPr b="0" i="0" lang="en-US" sz="28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GPU HBM</a:t>
            </a:r>
            <a:endParaRPr b="0" i="0" sz="28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"/>
          <p:cNvSpPr txBox="1"/>
          <p:nvPr/>
        </p:nvSpPr>
        <p:spPr>
          <a:xfrm>
            <a:off x="8103586" y="3418332"/>
            <a:ext cx="30909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65200" lIns="165200" spcFirstLastPara="1" rIns="165200" wrap="square" tIns="1652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90"/>
              <a:buFont typeface="Arial"/>
              <a:buNone/>
            </a:pPr>
            <a:r>
              <a:rPr b="0" i="0" lang="en-US" sz="28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GPU Compute</a:t>
            </a:r>
            <a:endParaRPr b="0" i="0" sz="28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"/>
          <p:cNvSpPr/>
          <p:nvPr/>
        </p:nvSpPr>
        <p:spPr>
          <a:xfrm>
            <a:off x="4647468" y="7644696"/>
            <a:ext cx="2371200" cy="778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Tokens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(MBs)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"/>
          <p:cNvSpPr/>
          <p:nvPr/>
        </p:nvSpPr>
        <p:spPr>
          <a:xfrm>
            <a:off x="8538898" y="4438813"/>
            <a:ext cx="2310900" cy="39789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LLM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0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Kernels</a:t>
            </a:r>
            <a:endParaRPr b="0" i="0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4" name="Google Shape;434;p5"/>
          <p:cNvCxnSpPr/>
          <p:nvPr/>
        </p:nvCxnSpPr>
        <p:spPr>
          <a:xfrm>
            <a:off x="3085982" y="4377884"/>
            <a:ext cx="1517100" cy="0"/>
          </a:xfrm>
          <a:prstGeom prst="straightConnector1">
            <a:avLst/>
          </a:prstGeom>
          <a:noFill/>
          <a:ln cap="flat" cmpd="sng" w="344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5" name="Google Shape;435;p5"/>
          <p:cNvCxnSpPr>
            <a:stCxn id="427" idx="3"/>
            <a:endCxn id="428" idx="1"/>
          </p:cNvCxnSpPr>
          <p:nvPr/>
        </p:nvCxnSpPr>
        <p:spPr>
          <a:xfrm flipH="1" rot="10800000">
            <a:off x="3086089" y="5494145"/>
            <a:ext cx="1516800" cy="5100"/>
          </a:xfrm>
          <a:prstGeom prst="straightConnector1">
            <a:avLst/>
          </a:prstGeom>
          <a:noFill/>
          <a:ln cap="flat" cmpd="sng" w="344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6" name="Google Shape;436;p5"/>
          <p:cNvCxnSpPr/>
          <p:nvPr/>
        </p:nvCxnSpPr>
        <p:spPr>
          <a:xfrm>
            <a:off x="6950854" y="5494162"/>
            <a:ext cx="1576200" cy="0"/>
          </a:xfrm>
          <a:prstGeom prst="straightConnector1">
            <a:avLst/>
          </a:prstGeom>
          <a:noFill/>
          <a:ln cap="flat" cmpd="sng" w="344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7" name="Google Shape;437;p5"/>
          <p:cNvCxnSpPr/>
          <p:nvPr/>
        </p:nvCxnSpPr>
        <p:spPr>
          <a:xfrm>
            <a:off x="7024972" y="6550505"/>
            <a:ext cx="1503300" cy="0"/>
          </a:xfrm>
          <a:prstGeom prst="straightConnector1">
            <a:avLst/>
          </a:prstGeom>
          <a:noFill/>
          <a:ln cap="flat" cmpd="sng" w="344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8" name="Google Shape;438;p5"/>
          <p:cNvCxnSpPr>
            <a:endCxn id="432" idx="3"/>
          </p:cNvCxnSpPr>
          <p:nvPr/>
        </p:nvCxnSpPr>
        <p:spPr>
          <a:xfrm rot="10800000">
            <a:off x="7018668" y="8034096"/>
            <a:ext cx="1514100" cy="0"/>
          </a:xfrm>
          <a:prstGeom prst="straightConnector1">
            <a:avLst/>
          </a:prstGeom>
          <a:noFill/>
          <a:ln cap="flat" cmpd="sng" w="344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9" name="Google Shape;439;p5"/>
          <p:cNvCxnSpPr>
            <a:stCxn id="432" idx="1"/>
            <a:endCxn id="429" idx="3"/>
          </p:cNvCxnSpPr>
          <p:nvPr/>
        </p:nvCxnSpPr>
        <p:spPr>
          <a:xfrm rot="10800000">
            <a:off x="3054468" y="8034096"/>
            <a:ext cx="1593000" cy="0"/>
          </a:xfrm>
          <a:prstGeom prst="straightConnector1">
            <a:avLst/>
          </a:prstGeom>
          <a:noFill/>
          <a:ln cap="flat" cmpd="sng" w="344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0" name="Google Shape;440;p5"/>
          <p:cNvCxnSpPr/>
          <p:nvPr/>
        </p:nvCxnSpPr>
        <p:spPr>
          <a:xfrm rot="10800000">
            <a:off x="7018255" y="6991325"/>
            <a:ext cx="1511700" cy="0"/>
          </a:xfrm>
          <a:prstGeom prst="straightConnector1">
            <a:avLst/>
          </a:prstGeom>
          <a:noFill/>
          <a:ln cap="flat" cmpd="sng" w="344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1" name="Google Shape;441;p5"/>
          <p:cNvCxnSpPr>
            <a:stCxn id="423" idx="0"/>
            <a:endCxn id="421" idx="1"/>
          </p:cNvCxnSpPr>
          <p:nvPr/>
        </p:nvCxnSpPr>
        <p:spPr>
          <a:xfrm rot="-5400000">
            <a:off x="3821669" y="1454832"/>
            <a:ext cx="10500" cy="3916500"/>
          </a:xfrm>
          <a:prstGeom prst="curvedConnector3">
            <a:avLst>
              <a:gd fmla="val 5513642" name="adj1"/>
            </a:avLst>
          </a:prstGeom>
          <a:noFill/>
          <a:ln cap="flat" cmpd="sng" w="516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2" name="Google Shape;442;p5"/>
          <p:cNvSpPr/>
          <p:nvPr/>
        </p:nvSpPr>
        <p:spPr>
          <a:xfrm>
            <a:off x="3684818" y="4014524"/>
            <a:ext cx="319200" cy="319200"/>
          </a:xfrm>
          <a:prstGeom prst="ellipse">
            <a:avLst/>
          </a:prstGeom>
          <a:noFill/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9"/>
              <a:buFont typeface="Arial"/>
              <a:buNone/>
            </a:pPr>
            <a:r>
              <a:rPr b="0" i="0" lang="en-US" sz="25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443;p5"/>
          <p:cNvCxnSpPr>
            <a:stCxn id="421" idx="3"/>
            <a:endCxn id="422" idx="3"/>
          </p:cNvCxnSpPr>
          <p:nvPr/>
        </p:nvCxnSpPr>
        <p:spPr>
          <a:xfrm flipH="1" rot="5400000">
            <a:off x="3861785" y="6736144"/>
            <a:ext cx="3000" cy="3843600"/>
          </a:xfrm>
          <a:prstGeom prst="curvedConnector3">
            <a:avLst>
              <a:gd fmla="val -18951024" name="adj1"/>
            </a:avLst>
          </a:prstGeom>
          <a:noFill/>
          <a:ln cap="flat" cmpd="sng" w="516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4" name="Google Shape;444;p5"/>
          <p:cNvCxnSpPr>
            <a:stCxn id="420" idx="3"/>
            <a:endCxn id="421" idx="3"/>
          </p:cNvCxnSpPr>
          <p:nvPr/>
        </p:nvCxnSpPr>
        <p:spPr>
          <a:xfrm flipH="1" rot="5400000">
            <a:off x="7698248" y="6746308"/>
            <a:ext cx="3000" cy="3829500"/>
          </a:xfrm>
          <a:prstGeom prst="curvedConnector3">
            <a:avLst>
              <a:gd fmla="val -19056405" name="adj1"/>
            </a:avLst>
          </a:prstGeom>
          <a:noFill/>
          <a:ln cap="flat" cmpd="sng" w="516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5" name="Google Shape;445;p5"/>
          <p:cNvSpPr/>
          <p:nvPr/>
        </p:nvSpPr>
        <p:spPr>
          <a:xfrm>
            <a:off x="3684840" y="5135634"/>
            <a:ext cx="319200" cy="319200"/>
          </a:xfrm>
          <a:prstGeom prst="ellipse">
            <a:avLst/>
          </a:prstGeom>
          <a:noFill/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9"/>
              <a:buFont typeface="Arial"/>
              <a:buNone/>
            </a:pPr>
            <a:r>
              <a:rPr b="0" i="0" lang="en-US" sz="25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6" name="Google Shape;446;p5"/>
          <p:cNvCxnSpPr>
            <a:stCxn id="421" idx="1"/>
            <a:endCxn id="420" idx="1"/>
          </p:cNvCxnSpPr>
          <p:nvPr/>
        </p:nvCxnSpPr>
        <p:spPr>
          <a:xfrm flipH="1" rot="-5400000">
            <a:off x="7696685" y="1496344"/>
            <a:ext cx="6300" cy="3829500"/>
          </a:xfrm>
          <a:prstGeom prst="curvedConnector3">
            <a:avLst>
              <a:gd fmla="val -9144353" name="adj1"/>
            </a:avLst>
          </a:prstGeom>
          <a:noFill/>
          <a:ln cap="flat" cmpd="sng" w="516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7" name="Google Shape;447;p5"/>
          <p:cNvSpPr/>
          <p:nvPr/>
        </p:nvSpPr>
        <p:spPr>
          <a:xfrm>
            <a:off x="3711556" y="7668092"/>
            <a:ext cx="319200" cy="319200"/>
          </a:xfrm>
          <a:prstGeom prst="ellipse">
            <a:avLst/>
          </a:prstGeom>
          <a:noFill/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9"/>
              <a:buFont typeface="Arial"/>
              <a:buNone/>
            </a:pPr>
            <a:r>
              <a:rPr b="0" i="0" lang="en-US" sz="25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2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"/>
          <p:cNvSpPr/>
          <p:nvPr/>
        </p:nvSpPr>
        <p:spPr>
          <a:xfrm>
            <a:off x="7553688" y="5135634"/>
            <a:ext cx="319200" cy="319200"/>
          </a:xfrm>
          <a:prstGeom prst="ellipse">
            <a:avLst/>
          </a:prstGeom>
          <a:noFill/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9"/>
              <a:buFont typeface="Arial"/>
              <a:buNone/>
            </a:pPr>
            <a:r>
              <a:rPr b="0" i="0" lang="en-US" sz="25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"/>
          <p:cNvSpPr/>
          <p:nvPr/>
        </p:nvSpPr>
        <p:spPr>
          <a:xfrm>
            <a:off x="7553688" y="6188318"/>
            <a:ext cx="319200" cy="319200"/>
          </a:xfrm>
          <a:prstGeom prst="ellipse">
            <a:avLst/>
          </a:prstGeom>
          <a:noFill/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9"/>
              <a:buFont typeface="Arial"/>
              <a:buNone/>
            </a:pPr>
            <a:r>
              <a:rPr b="0" i="0" lang="en-US" sz="25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"/>
          <p:cNvSpPr/>
          <p:nvPr/>
        </p:nvSpPr>
        <p:spPr>
          <a:xfrm>
            <a:off x="7553688" y="6634965"/>
            <a:ext cx="319200" cy="319200"/>
          </a:xfrm>
          <a:prstGeom prst="ellipse">
            <a:avLst/>
          </a:prstGeom>
          <a:noFill/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9"/>
              <a:buFont typeface="Arial"/>
              <a:buNone/>
            </a:pPr>
            <a:r>
              <a:rPr b="0" i="0" lang="en-US" sz="25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"/>
          <p:cNvSpPr/>
          <p:nvPr/>
        </p:nvSpPr>
        <p:spPr>
          <a:xfrm>
            <a:off x="7553688" y="7665653"/>
            <a:ext cx="319200" cy="319200"/>
          </a:xfrm>
          <a:prstGeom prst="ellipse">
            <a:avLst/>
          </a:prstGeom>
          <a:noFill/>
          <a:ln cap="flat" cmpd="sng" w="17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9"/>
              <a:buFont typeface="Arial"/>
              <a:buNone/>
            </a:pPr>
            <a:r>
              <a:rPr b="0" i="0" lang="en-US" sz="25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"/>
          <p:cNvSpPr/>
          <p:nvPr/>
        </p:nvSpPr>
        <p:spPr>
          <a:xfrm>
            <a:off x="683230" y="6332488"/>
            <a:ext cx="2371200" cy="778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172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65200" lIns="165200" spcFirstLastPara="1" rIns="165200" wrap="square" tIns="165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1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 Cache</a:t>
            </a:r>
            <a:endParaRPr b="0" i="1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8"/>
              <a:buFont typeface="Arial"/>
              <a:buNone/>
            </a:pPr>
            <a:r>
              <a:rPr b="0" i="1" lang="en-US" sz="23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(GBs)</a:t>
            </a:r>
            <a:endParaRPr b="0" i="1" sz="23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3" name="Google Shape;453;p5"/>
          <p:cNvCxnSpPr>
            <a:stCxn id="452" idx="3"/>
            <a:endCxn id="425" idx="1"/>
          </p:cNvCxnSpPr>
          <p:nvPr/>
        </p:nvCxnSpPr>
        <p:spPr>
          <a:xfrm>
            <a:off x="3054430" y="6721888"/>
            <a:ext cx="1593000" cy="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cxnSp>
        <p:nvCxnSpPr>
          <p:cNvPr id="454" name="Google Shape;454;p5"/>
          <p:cNvCxnSpPr/>
          <p:nvPr/>
        </p:nvCxnSpPr>
        <p:spPr>
          <a:xfrm>
            <a:off x="3085078" y="4657507"/>
            <a:ext cx="1508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stealth"/>
            <a:tailEnd len="med" w="med" type="stealth"/>
          </a:ln>
        </p:spPr>
      </p:cxnSp>
      <p:sp>
        <p:nvSpPr>
          <p:cNvPr id="455" name="Google Shape;455;p5"/>
          <p:cNvSpPr txBox="1"/>
          <p:nvPr/>
        </p:nvSpPr>
        <p:spPr>
          <a:xfrm>
            <a:off x="7264964" y="8575117"/>
            <a:ext cx="126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TB/s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"/>
          <p:cNvSpPr txBox="1"/>
          <p:nvPr/>
        </p:nvSpPr>
        <p:spPr>
          <a:xfrm>
            <a:off x="7264964" y="2769008"/>
            <a:ext cx="126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TB/s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"/>
          <p:cNvSpPr txBox="1"/>
          <p:nvPr/>
        </p:nvSpPr>
        <p:spPr>
          <a:xfrm>
            <a:off x="3021317" y="2763912"/>
            <a:ext cx="225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450GB/s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"/>
          <p:cNvSpPr txBox="1"/>
          <p:nvPr/>
        </p:nvSpPr>
        <p:spPr>
          <a:xfrm>
            <a:off x="3021317" y="8575117"/>
            <a:ext cx="225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450GB/s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"/>
          <p:cNvSpPr/>
          <p:nvPr/>
        </p:nvSpPr>
        <p:spPr>
          <a:xfrm>
            <a:off x="6812989" y="6090775"/>
            <a:ext cx="1947600" cy="1049700"/>
          </a:xfrm>
          <a:prstGeom prst="rect">
            <a:avLst/>
          </a:prstGeom>
          <a:noFill/>
          <a:ln cap="flat" cmpd="sng" w="43875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80625" lIns="280625" spcFirstLastPara="1" rIns="280625" wrap="square" tIns="280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8"/>
              <a:buFont typeface="Arial"/>
              <a:buNone/>
            </a:pPr>
            <a:r>
              <a:t/>
            </a:r>
            <a:endParaRPr b="0" i="0" sz="425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c2b2e7fc17_0_905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3c2b2e7fc17_0_905"/>
          <p:cNvSpPr txBox="1"/>
          <p:nvPr/>
        </p:nvSpPr>
        <p:spPr>
          <a:xfrm>
            <a:off x="1828800" y="914400"/>
            <a:ext cx="206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CPU-GPU Memory Bandwidth is Increasing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6" name="Google Shape;466;g3c2b2e7fc17_0_905"/>
          <p:cNvSpPr txBox="1"/>
          <p:nvPr/>
        </p:nvSpPr>
        <p:spPr>
          <a:xfrm>
            <a:off x="3773875" y="9464988"/>
            <a:ext cx="4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Trends in Nvidia GPUs</a:t>
            </a:r>
            <a:endParaRPr b="0" i="0" sz="36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7" name="Google Shape;467;g3c2b2e7fc17_0_905"/>
          <p:cNvSpPr txBox="1"/>
          <p:nvPr/>
        </p:nvSpPr>
        <p:spPr>
          <a:xfrm>
            <a:off x="1828800" y="2697498"/>
            <a:ext cx="1840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CPU-GPU memory bandwidth has increased significantly with the GH200 (2023).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68" name="Google Shape;468;g3c2b2e7fc17_0_9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1124" y="3956338"/>
            <a:ext cx="6530526" cy="5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3c2b2e7fc17_0_905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0" name="Google Shape;470;g3c2b2e7fc17_0_905"/>
          <p:cNvSpPr txBox="1"/>
          <p:nvPr/>
        </p:nvSpPr>
        <p:spPr>
          <a:xfrm>
            <a:off x="2013650" y="10379750"/>
            <a:ext cx="196383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Use CPU memory as an extension of GPU memory to store parameters/KV cache is feasible now!</a:t>
            </a:r>
            <a:endParaRPr b="1" i="0" sz="42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71" name="Google Shape;471;g3c2b2e7fc17_0_9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5300" y="3874126"/>
            <a:ext cx="6696497" cy="557477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3c2b2e7fc17_0_905"/>
          <p:cNvSpPr txBox="1"/>
          <p:nvPr/>
        </p:nvSpPr>
        <p:spPr>
          <a:xfrm>
            <a:off x="11930375" y="9464988"/>
            <a:ext cx="1175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CPU-GPU transfer time vs. Offload Computation to CPUs</a:t>
            </a:r>
            <a:endParaRPr b="0" i="0" sz="36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c2b2e7fc17_0_637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3c2b2e7fc17_0_637"/>
          <p:cNvSpPr txBox="1"/>
          <p:nvPr/>
        </p:nvSpPr>
        <p:spPr>
          <a:xfrm>
            <a:off x="1828800" y="914400"/>
            <a:ext cx="20841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Challenges in Capacity Planning for LLM Inference Serving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9" name="Google Shape;479;g3c2b2e7fc17_0_637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0" name="Google Shape;480;g3c2b2e7fc17_0_637"/>
          <p:cNvSpPr txBox="1"/>
          <p:nvPr/>
        </p:nvSpPr>
        <p:spPr>
          <a:xfrm>
            <a:off x="2989500" y="13047050"/>
            <a:ext cx="1857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[</a:t>
            </a:r>
            <a:r>
              <a:rPr lang="en-US" sz="2400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HPCA</a:t>
            </a:r>
            <a:r>
              <a:rPr lang="en-US" sz="2400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’25</a:t>
            </a:r>
            <a:r>
              <a:rPr b="0" i="0" lang="en-US" sz="2400" u="none" cap="none" strike="noStrike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]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Jovan Stojkovic </a:t>
            </a:r>
            <a:r>
              <a:rPr lang="en-US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et al.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"</a:t>
            </a:r>
            <a:r>
              <a:rPr b="1" lang="en-US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DynamoLLM: Designing LLM Inference Clusters for Performance and Energy Efficiency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".</a:t>
            </a:r>
            <a:endParaRPr b="0" i="0" sz="2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1" name="Google Shape;481;g3c2b2e7fc17_0_637"/>
          <p:cNvSpPr txBox="1"/>
          <p:nvPr/>
        </p:nvSpPr>
        <p:spPr>
          <a:xfrm>
            <a:off x="2057500" y="2455638"/>
            <a:ext cx="12928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-4191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LLM request arrival rates fluctuate substantially over time.</a:t>
            </a:r>
            <a:endParaRPr sz="36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419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lang="en-US" sz="3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LLM both input and output sequence lengths vary as well.</a:t>
            </a:r>
            <a:endParaRPr b="0" i="0" sz="36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2" name="Google Shape;482;g3c2b2e7fc17_0_637"/>
          <p:cNvSpPr txBox="1"/>
          <p:nvPr/>
        </p:nvSpPr>
        <p:spPr>
          <a:xfrm>
            <a:off x="1921275" y="9744815"/>
            <a:ext cx="11794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It is challenging for capacity planning! </a:t>
            </a:r>
            <a:endParaRPr b="0" i="0" sz="42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83" name="Google Shape;483;g3c2b2e7fc17_0_6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375" y="4387627"/>
            <a:ext cx="12355849" cy="38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3c2b2e7fc17_0_637"/>
          <p:cNvSpPr txBox="1"/>
          <p:nvPr/>
        </p:nvSpPr>
        <p:spPr>
          <a:xfrm>
            <a:off x="3611125" y="8443600"/>
            <a:ext cx="1765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Load over a week for Coding and Conversation LLM inference workloads in Azure.</a:t>
            </a:r>
            <a:endParaRPr/>
          </a:p>
        </p:txBody>
      </p:sp>
      <p:sp>
        <p:nvSpPr>
          <p:cNvPr id="485" name="Google Shape;485;g3c2b2e7fc17_0_637"/>
          <p:cNvSpPr txBox="1"/>
          <p:nvPr/>
        </p:nvSpPr>
        <p:spPr>
          <a:xfrm>
            <a:off x="1828800" y="10883925"/>
            <a:ext cx="19303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3600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A conservative plan can leave resources idle for much of the time, while overprovisioning can still lead to KV-cache exhaustion during peak demand.</a:t>
            </a:r>
            <a:endParaRPr sz="3600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6"/>
          <p:cNvSpPr txBox="1"/>
          <p:nvPr/>
        </p:nvSpPr>
        <p:spPr>
          <a:xfrm>
            <a:off x="1828800" y="914400"/>
            <a:ext cx="1740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KV Cache Swapping vs. Parameter Remapping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2" name="Google Shape;492;p6"/>
          <p:cNvSpPr txBox="1"/>
          <p:nvPr/>
        </p:nvSpPr>
        <p:spPr>
          <a:xfrm>
            <a:off x="4374050" y="13179300"/>
            <a:ext cx="1608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CA7306"/>
                </a:solidFill>
                <a:latin typeface="Bree Serif"/>
                <a:ea typeface="Bree Serif"/>
                <a:cs typeface="Bree Serif"/>
                <a:sym typeface="Bree Serif"/>
              </a:rPr>
              <a:t>[Arxiv ‘Nov 24]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Yi Xu, Ziming Mao, Xiangxi Mo, Shu Liu, and Ion Stoica, "</a:t>
            </a:r>
            <a:r>
              <a:rPr b="1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Pie: Pooling CPU Memory for LLM Inference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".</a:t>
            </a:r>
            <a:endParaRPr b="0" i="0" sz="24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3" name="Google Shape;493;p6"/>
          <p:cNvSpPr/>
          <p:nvPr/>
        </p:nvSpPr>
        <p:spPr>
          <a:xfrm>
            <a:off x="10970350" y="5573300"/>
            <a:ext cx="2448900" cy="92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6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6"/>
          <p:cNvSpPr txBox="1"/>
          <p:nvPr/>
        </p:nvSpPr>
        <p:spPr>
          <a:xfrm>
            <a:off x="1828800" y="11600363"/>
            <a:ext cx="203877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Parameter remapping is unidirectional with negligible synchronization overhead!</a:t>
            </a:r>
            <a:endParaRPr b="0" i="0" sz="42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96" name="Google Shape;496;p6"/>
          <p:cNvSpPr/>
          <p:nvPr/>
        </p:nvSpPr>
        <p:spPr>
          <a:xfrm rot="5400000">
            <a:off x="6587233" y="3658854"/>
            <a:ext cx="3693000" cy="3517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"/>
          <p:cNvSpPr/>
          <p:nvPr/>
        </p:nvSpPr>
        <p:spPr>
          <a:xfrm rot="5400000">
            <a:off x="1994708" y="3695945"/>
            <a:ext cx="3623100" cy="3517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"/>
          <p:cNvSpPr txBox="1"/>
          <p:nvPr/>
        </p:nvSpPr>
        <p:spPr>
          <a:xfrm>
            <a:off x="1985866" y="3571104"/>
            <a:ext cx="34878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5"/>
              <a:buFont typeface="Arial"/>
              <a:buNone/>
            </a:pPr>
            <a:r>
              <a:rPr b="0" i="0" lang="en-US" sz="34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 DRAM</a:t>
            </a:r>
            <a:endParaRPr b="0" i="0" sz="345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"/>
          <p:cNvSpPr/>
          <p:nvPr/>
        </p:nvSpPr>
        <p:spPr>
          <a:xfrm>
            <a:off x="7040028" y="4455864"/>
            <a:ext cx="2616900" cy="993000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"/>
          <p:cNvSpPr/>
          <p:nvPr/>
        </p:nvSpPr>
        <p:spPr>
          <a:xfrm>
            <a:off x="7035590" y="5863221"/>
            <a:ext cx="2635200" cy="993000"/>
          </a:xfrm>
          <a:prstGeom prst="roundRect">
            <a:avLst>
              <a:gd fmla="val 0" name="adj"/>
            </a:avLst>
          </a:prstGeom>
          <a:solidFill>
            <a:srgbClr val="A4C2F4"/>
          </a:solidFill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KV 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Cache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"/>
          <p:cNvSpPr/>
          <p:nvPr/>
        </p:nvSpPr>
        <p:spPr>
          <a:xfrm>
            <a:off x="2489081" y="4455864"/>
            <a:ext cx="2616900" cy="993000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"/>
          <p:cNvSpPr txBox="1"/>
          <p:nvPr/>
        </p:nvSpPr>
        <p:spPr>
          <a:xfrm>
            <a:off x="6632517" y="3571104"/>
            <a:ext cx="34878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5"/>
              <a:buFont typeface="Arial"/>
              <a:buNone/>
            </a:pPr>
            <a:r>
              <a:rPr b="0" i="0" lang="en-US" sz="34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GPU HBM</a:t>
            </a:r>
            <a:endParaRPr b="0" i="0" sz="345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"/>
          <p:cNvSpPr/>
          <p:nvPr/>
        </p:nvSpPr>
        <p:spPr>
          <a:xfrm>
            <a:off x="6658028" y="7618459"/>
            <a:ext cx="387600" cy="993000"/>
          </a:xfrm>
          <a:prstGeom prst="rect">
            <a:avLst/>
          </a:prstGeom>
          <a:solidFill>
            <a:srgbClr val="0097A7"/>
          </a:solidFill>
          <a:ln cap="flat" cmpd="sng" w="43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"/>
          <p:cNvSpPr/>
          <p:nvPr/>
        </p:nvSpPr>
        <p:spPr>
          <a:xfrm>
            <a:off x="7054309" y="5863221"/>
            <a:ext cx="407100" cy="993000"/>
          </a:xfrm>
          <a:prstGeom prst="rect">
            <a:avLst/>
          </a:prstGeom>
          <a:solidFill>
            <a:srgbClr val="A4C2F4"/>
          </a:solidFill>
          <a:ln cap="flat" cmpd="sng" w="4387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5" name="Google Shape;505;p6"/>
          <p:cNvGrpSpPr/>
          <p:nvPr/>
        </p:nvGrpSpPr>
        <p:grpSpPr>
          <a:xfrm>
            <a:off x="5093058" y="5673762"/>
            <a:ext cx="1988100" cy="461153"/>
            <a:chOff x="5093058" y="5673762"/>
            <a:chExt cx="1988100" cy="461153"/>
          </a:xfrm>
        </p:grpSpPr>
        <p:cxnSp>
          <p:nvCxnSpPr>
            <p:cNvPr id="506" name="Google Shape;506;p6"/>
            <p:cNvCxnSpPr/>
            <p:nvPr/>
          </p:nvCxnSpPr>
          <p:spPr>
            <a:xfrm>
              <a:off x="5093058" y="6134915"/>
              <a:ext cx="1988100" cy="0"/>
            </a:xfrm>
            <a:prstGeom prst="straightConnector1">
              <a:avLst/>
            </a:prstGeom>
            <a:noFill/>
            <a:ln cap="flat" cmpd="sng" w="438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507" name="Google Shape;507;p6"/>
            <p:cNvSpPr/>
            <p:nvPr/>
          </p:nvSpPr>
          <p:spPr>
            <a:xfrm>
              <a:off x="5893597" y="5673762"/>
              <a:ext cx="407100" cy="407100"/>
            </a:xfrm>
            <a:prstGeom prst="ellipse">
              <a:avLst/>
            </a:prstGeom>
            <a:noFill/>
            <a:ln cap="flat" cmpd="sng" w="219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24"/>
                <a:buFont typeface="Arial"/>
                <a:buNone/>
              </a:pPr>
              <a:r>
                <a:rPr b="0" i="0" lang="en-US" sz="3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6"/>
          <p:cNvGrpSpPr/>
          <p:nvPr/>
        </p:nvGrpSpPr>
        <p:grpSpPr>
          <a:xfrm>
            <a:off x="5092886" y="6494888"/>
            <a:ext cx="1934100" cy="463592"/>
            <a:chOff x="5092886" y="6494888"/>
            <a:chExt cx="1934100" cy="463592"/>
          </a:xfrm>
        </p:grpSpPr>
        <p:cxnSp>
          <p:nvCxnSpPr>
            <p:cNvPr id="509" name="Google Shape;509;p6"/>
            <p:cNvCxnSpPr/>
            <p:nvPr/>
          </p:nvCxnSpPr>
          <p:spPr>
            <a:xfrm>
              <a:off x="5092886" y="6494888"/>
              <a:ext cx="1934100" cy="0"/>
            </a:xfrm>
            <a:prstGeom prst="straightConnector1">
              <a:avLst/>
            </a:prstGeom>
            <a:noFill/>
            <a:ln cap="flat" cmpd="sng" w="438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510" name="Google Shape;510;p6"/>
            <p:cNvSpPr/>
            <p:nvPr/>
          </p:nvSpPr>
          <p:spPr>
            <a:xfrm>
              <a:off x="5893597" y="6551380"/>
              <a:ext cx="407100" cy="407100"/>
            </a:xfrm>
            <a:prstGeom prst="ellipse">
              <a:avLst/>
            </a:prstGeom>
            <a:noFill/>
            <a:ln cap="flat" cmpd="sng" w="219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24"/>
                <a:buFont typeface="Arial"/>
                <a:buNone/>
              </a:pPr>
              <a:r>
                <a:rPr b="0" i="0" lang="en-US" sz="3224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6"/>
          <p:cNvSpPr txBox="1"/>
          <p:nvPr/>
        </p:nvSpPr>
        <p:spPr>
          <a:xfrm>
            <a:off x="2470082" y="2625227"/>
            <a:ext cx="69102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46"/>
              <a:buFont typeface="Arial"/>
              <a:buNone/>
            </a:pPr>
            <a:r>
              <a:rPr b="0" i="0" lang="en-US" sz="4246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KV Cache Swapping</a:t>
            </a:r>
            <a:endParaRPr b="0" i="0" sz="4246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2" name="Google Shape;512;p6"/>
          <p:cNvSpPr/>
          <p:nvPr/>
        </p:nvSpPr>
        <p:spPr>
          <a:xfrm>
            <a:off x="4657255" y="5887332"/>
            <a:ext cx="407100" cy="993000"/>
          </a:xfrm>
          <a:prstGeom prst="rect">
            <a:avLst/>
          </a:prstGeom>
          <a:solidFill>
            <a:srgbClr val="0097A7"/>
          </a:solidFill>
          <a:ln cap="flat" cmpd="sng" w="43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"/>
          <p:cNvSpPr txBox="1"/>
          <p:nvPr/>
        </p:nvSpPr>
        <p:spPr>
          <a:xfrm>
            <a:off x="1922089" y="5656313"/>
            <a:ext cx="25431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Swapped 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 Cache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4" name="Google Shape;514;p6"/>
          <p:cNvCxnSpPr/>
          <p:nvPr/>
        </p:nvCxnSpPr>
        <p:spPr>
          <a:xfrm>
            <a:off x="4143141" y="6365318"/>
            <a:ext cx="672900" cy="0"/>
          </a:xfrm>
          <a:prstGeom prst="straightConnector1">
            <a:avLst/>
          </a:prstGeom>
          <a:noFill/>
          <a:ln cap="flat" cmpd="sng" w="21925">
            <a:solidFill>
              <a:srgbClr val="000000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15" name="Google Shape;515;p6"/>
          <p:cNvSpPr/>
          <p:nvPr/>
        </p:nvSpPr>
        <p:spPr>
          <a:xfrm>
            <a:off x="7035590" y="7618459"/>
            <a:ext cx="2635200" cy="993000"/>
          </a:xfrm>
          <a:prstGeom prst="roundRect">
            <a:avLst>
              <a:gd fmla="val 0" name="adj"/>
            </a:avLst>
          </a:prstGeom>
          <a:solidFill>
            <a:srgbClr val="EEEEEE"/>
          </a:solidFill>
          <a:ln cap="flat" cmpd="sng" w="43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4"/>
              <a:buFont typeface="Arial"/>
              <a:buNone/>
            </a:pPr>
            <a:r>
              <a:rPr b="0" i="0" lang="en-US" sz="299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9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6"/>
          <p:cNvCxnSpPr>
            <a:stCxn id="512" idx="2"/>
            <a:endCxn id="503" idx="1"/>
          </p:cNvCxnSpPr>
          <p:nvPr/>
        </p:nvCxnSpPr>
        <p:spPr>
          <a:xfrm flipH="1" rot="-5400000">
            <a:off x="5142205" y="6598932"/>
            <a:ext cx="1234500" cy="1797300"/>
          </a:xfrm>
          <a:prstGeom prst="bentConnector2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17" name="Google Shape;517;p6"/>
          <p:cNvCxnSpPr/>
          <p:nvPr/>
        </p:nvCxnSpPr>
        <p:spPr>
          <a:xfrm flipH="1">
            <a:off x="7053869" y="6870870"/>
            <a:ext cx="13800" cy="723000"/>
          </a:xfrm>
          <a:prstGeom prst="straightConnector1">
            <a:avLst/>
          </a:prstGeom>
          <a:noFill/>
          <a:ln cap="flat" cmpd="sng" w="438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18" name="Google Shape;518;p6"/>
          <p:cNvCxnSpPr/>
          <p:nvPr/>
        </p:nvCxnSpPr>
        <p:spPr>
          <a:xfrm flipH="1">
            <a:off x="9657468" y="6870870"/>
            <a:ext cx="13800" cy="723000"/>
          </a:xfrm>
          <a:prstGeom prst="straightConnector1">
            <a:avLst/>
          </a:prstGeom>
          <a:noFill/>
          <a:ln cap="flat" cmpd="sng" w="438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519" name="Google Shape;519;p6"/>
          <p:cNvSpPr txBox="1"/>
          <p:nvPr/>
        </p:nvSpPr>
        <p:spPr>
          <a:xfrm>
            <a:off x="6078794" y="8701086"/>
            <a:ext cx="45636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84"/>
              <a:buFont typeface="Arial"/>
              <a:buNone/>
            </a:pPr>
            <a:r>
              <a:rPr b="0" i="0" lang="en-US" sz="368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 KV Cache</a:t>
            </a:r>
            <a:endParaRPr b="0" i="0" sz="391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"/>
          <p:cNvSpPr/>
          <p:nvPr/>
        </p:nvSpPr>
        <p:spPr>
          <a:xfrm rot="-5400000">
            <a:off x="8014302" y="7303854"/>
            <a:ext cx="324600" cy="3003000"/>
          </a:xfrm>
          <a:prstGeom prst="leftBrace">
            <a:avLst>
              <a:gd fmla="val 37155" name="adj1"/>
              <a:gd fmla="val 50416" name="adj2"/>
            </a:avLst>
          </a:prstGeom>
          <a:noFill/>
          <a:ln cap="flat" cmpd="sng" w="43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"/>
          <p:cNvSpPr/>
          <p:nvPr/>
        </p:nvSpPr>
        <p:spPr>
          <a:xfrm rot="5400000">
            <a:off x="14052355" y="3671304"/>
            <a:ext cx="3717900" cy="3517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"/>
          <p:cNvSpPr/>
          <p:nvPr/>
        </p:nvSpPr>
        <p:spPr>
          <a:xfrm rot="5400000">
            <a:off x="18797490" y="3665304"/>
            <a:ext cx="3705900" cy="3517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"/>
          <p:cNvSpPr txBox="1"/>
          <p:nvPr/>
        </p:nvSpPr>
        <p:spPr>
          <a:xfrm>
            <a:off x="14216538" y="3571104"/>
            <a:ext cx="34878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5"/>
              <a:buFont typeface="Arial"/>
              <a:buNone/>
            </a:pPr>
            <a:r>
              <a:rPr b="0" i="0" lang="en-US" sz="34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 DRAM</a:t>
            </a:r>
            <a:endParaRPr b="0" i="0" sz="345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"/>
          <p:cNvSpPr/>
          <p:nvPr/>
        </p:nvSpPr>
        <p:spPr>
          <a:xfrm>
            <a:off x="19270725" y="4455864"/>
            <a:ext cx="2616900" cy="993000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"/>
          <p:cNvSpPr/>
          <p:nvPr/>
        </p:nvSpPr>
        <p:spPr>
          <a:xfrm>
            <a:off x="19266237" y="5863221"/>
            <a:ext cx="2616900" cy="993000"/>
          </a:xfrm>
          <a:prstGeom prst="roundRect">
            <a:avLst>
              <a:gd fmla="val 0" name="adj"/>
            </a:avLst>
          </a:prstGeom>
          <a:solidFill>
            <a:srgbClr val="A4C2F4"/>
          </a:solidFill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 Cache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"/>
          <p:cNvSpPr/>
          <p:nvPr/>
        </p:nvSpPr>
        <p:spPr>
          <a:xfrm>
            <a:off x="14544205" y="4455864"/>
            <a:ext cx="2616900" cy="993000"/>
          </a:xfrm>
          <a:prstGeom prst="roundRect">
            <a:avLst>
              <a:gd fmla="val 0" name="adj"/>
            </a:avLst>
          </a:prstGeom>
          <a:solidFill>
            <a:srgbClr val="FFF2CC"/>
          </a:solidFill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"/>
          <p:cNvSpPr txBox="1"/>
          <p:nvPr/>
        </p:nvSpPr>
        <p:spPr>
          <a:xfrm>
            <a:off x="18863189" y="3571104"/>
            <a:ext cx="34878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5"/>
              <a:buFont typeface="Arial"/>
              <a:buNone/>
            </a:pPr>
            <a:r>
              <a:rPr b="0" i="0" lang="en-US" sz="345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GPU HBM</a:t>
            </a:r>
            <a:endParaRPr b="0" i="0" sz="345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6"/>
          <p:cNvCxnSpPr/>
          <p:nvPr/>
        </p:nvCxnSpPr>
        <p:spPr>
          <a:xfrm>
            <a:off x="17161164" y="4650576"/>
            <a:ext cx="2109600" cy="0"/>
          </a:xfrm>
          <a:prstGeom prst="straightConnector1">
            <a:avLst/>
          </a:prstGeom>
          <a:noFill/>
          <a:ln cap="flat" cmpd="sng" w="438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29" name="Google Shape;529;p6"/>
          <p:cNvSpPr/>
          <p:nvPr/>
        </p:nvSpPr>
        <p:spPr>
          <a:xfrm>
            <a:off x="19266237" y="4455864"/>
            <a:ext cx="387600" cy="993000"/>
          </a:xfrm>
          <a:prstGeom prst="rect">
            <a:avLst/>
          </a:prstGeom>
          <a:solidFill>
            <a:srgbClr val="0097A7"/>
          </a:solidFill>
          <a:ln cap="flat" cmpd="sng" w="219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"/>
          <p:cNvSpPr/>
          <p:nvPr/>
        </p:nvSpPr>
        <p:spPr>
          <a:xfrm>
            <a:off x="18063068" y="4154047"/>
            <a:ext cx="407100" cy="407100"/>
          </a:xfrm>
          <a:prstGeom prst="ellipse">
            <a:avLst/>
          </a:prstGeom>
          <a:noFill/>
          <a:ln cap="flat" cmpd="sng" w="219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"/>
          <p:cNvSpPr txBox="1"/>
          <p:nvPr/>
        </p:nvSpPr>
        <p:spPr>
          <a:xfrm>
            <a:off x="14862313" y="2625227"/>
            <a:ext cx="69102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46"/>
              <a:buFont typeface="Arial"/>
              <a:buNone/>
            </a:pPr>
            <a:r>
              <a:rPr b="0" i="0" lang="en-US" sz="4246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Parameter Remapping</a:t>
            </a:r>
            <a:endParaRPr b="0" i="0" sz="4246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2" name="Google Shape;532;p6"/>
          <p:cNvSpPr/>
          <p:nvPr/>
        </p:nvSpPr>
        <p:spPr>
          <a:xfrm>
            <a:off x="18890520" y="7618459"/>
            <a:ext cx="387600" cy="993000"/>
          </a:xfrm>
          <a:prstGeom prst="rect">
            <a:avLst/>
          </a:prstGeom>
          <a:solidFill>
            <a:srgbClr val="0097A7"/>
          </a:solidFill>
          <a:ln cap="flat" cmpd="sng" w="43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"/>
          <p:cNvSpPr/>
          <p:nvPr/>
        </p:nvSpPr>
        <p:spPr>
          <a:xfrm>
            <a:off x="19268082" y="7618459"/>
            <a:ext cx="2635200" cy="993000"/>
          </a:xfrm>
          <a:prstGeom prst="roundRect">
            <a:avLst>
              <a:gd fmla="val 0" name="adj"/>
            </a:avLst>
          </a:prstGeom>
          <a:solidFill>
            <a:srgbClr val="EEEEEE"/>
          </a:solidFill>
          <a:ln cap="flat" cmpd="sng" w="438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4"/>
              <a:buFont typeface="Arial"/>
              <a:buNone/>
            </a:pPr>
            <a:r>
              <a:rPr b="0" i="0" lang="en-US" sz="299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99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6"/>
          <p:cNvCxnSpPr/>
          <p:nvPr/>
        </p:nvCxnSpPr>
        <p:spPr>
          <a:xfrm flipH="1">
            <a:off x="19270576" y="6870870"/>
            <a:ext cx="13800" cy="723000"/>
          </a:xfrm>
          <a:prstGeom prst="straightConnector1">
            <a:avLst/>
          </a:prstGeom>
          <a:noFill/>
          <a:ln cap="flat" cmpd="sng" w="438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35" name="Google Shape;535;p6"/>
          <p:cNvCxnSpPr/>
          <p:nvPr/>
        </p:nvCxnSpPr>
        <p:spPr>
          <a:xfrm flipH="1">
            <a:off x="21874175" y="6870870"/>
            <a:ext cx="13800" cy="723000"/>
          </a:xfrm>
          <a:prstGeom prst="straightConnector1">
            <a:avLst/>
          </a:prstGeom>
          <a:noFill/>
          <a:ln cap="flat" cmpd="sng" w="438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36" name="Google Shape;536;p6"/>
          <p:cNvCxnSpPr/>
          <p:nvPr/>
        </p:nvCxnSpPr>
        <p:spPr>
          <a:xfrm flipH="1" rot="-5400000">
            <a:off x="17849220" y="7077759"/>
            <a:ext cx="1273200" cy="801000"/>
          </a:xfrm>
          <a:prstGeom prst="bentConnector3">
            <a:avLst>
              <a:gd fmla="val 99738" name="adj1"/>
            </a:avLst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37" name="Google Shape;537;p6"/>
          <p:cNvCxnSpPr/>
          <p:nvPr/>
        </p:nvCxnSpPr>
        <p:spPr>
          <a:xfrm flipH="1">
            <a:off x="18085318" y="4933160"/>
            <a:ext cx="12600" cy="1908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38" name="Google Shape;538;p6"/>
          <p:cNvCxnSpPr>
            <a:endCxn id="529" idx="1"/>
          </p:cNvCxnSpPr>
          <p:nvPr/>
        </p:nvCxnSpPr>
        <p:spPr>
          <a:xfrm>
            <a:off x="18090537" y="4952364"/>
            <a:ext cx="11757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39" name="Google Shape;539;p6"/>
          <p:cNvSpPr txBox="1"/>
          <p:nvPr/>
        </p:nvSpPr>
        <p:spPr>
          <a:xfrm>
            <a:off x="16979594" y="7954759"/>
            <a:ext cx="22311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Remap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"/>
          <p:cNvSpPr txBox="1"/>
          <p:nvPr/>
        </p:nvSpPr>
        <p:spPr>
          <a:xfrm>
            <a:off x="18318118" y="8701086"/>
            <a:ext cx="45636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84"/>
              <a:buFont typeface="Arial"/>
              <a:buNone/>
            </a:pPr>
            <a:r>
              <a:rPr b="0" i="0" lang="en-US" sz="368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 KV Cache</a:t>
            </a:r>
            <a:endParaRPr b="0" i="0" sz="391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6"/>
          <p:cNvSpPr/>
          <p:nvPr/>
        </p:nvSpPr>
        <p:spPr>
          <a:xfrm rot="-5400000">
            <a:off x="20231010" y="7303854"/>
            <a:ext cx="324600" cy="3003000"/>
          </a:xfrm>
          <a:prstGeom prst="leftBrace">
            <a:avLst>
              <a:gd fmla="val 37155" name="adj1"/>
              <a:gd fmla="val 50416" name="adj2"/>
            </a:avLst>
          </a:prstGeom>
          <a:noFill/>
          <a:ln cap="flat" cmpd="sng" w="43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0575" lIns="210575" spcFirstLastPara="1" rIns="210575" wrap="square" tIns="210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t/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"/>
          <p:cNvSpPr txBox="1"/>
          <p:nvPr/>
        </p:nvSpPr>
        <p:spPr>
          <a:xfrm>
            <a:off x="19458863" y="4491452"/>
            <a:ext cx="26169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10575" lIns="210575" spcFirstLastPara="1" rIns="210575" wrap="square" tIns="210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4"/>
              <a:buFont typeface="Arial"/>
              <a:buNone/>
            </a:pPr>
            <a:r>
              <a:rPr b="0" i="0" lang="en-US" sz="32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b="0" i="0" sz="322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6"/>
          <p:cNvSpPr txBox="1"/>
          <p:nvPr/>
        </p:nvSpPr>
        <p:spPr>
          <a:xfrm>
            <a:off x="1985875" y="9846663"/>
            <a:ext cx="19771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KV cache swapping requires backing up KV cache to CPU memory after each token generation </a:t>
            </a:r>
            <a:endParaRPr b="0" i="0" sz="36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    – incurs overhead due to frequent synchronization.</a:t>
            </a:r>
            <a:endParaRPr b="0" i="0" sz="36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4" name="Google Shape;544;p6"/>
          <p:cNvSpPr txBox="1"/>
          <p:nvPr/>
        </p:nvSpPr>
        <p:spPr>
          <a:xfrm>
            <a:off x="57400" y="7363325"/>
            <a:ext cx="44259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BF5700"/>
                </a:solidFill>
                <a:latin typeface="Bree Serif"/>
                <a:ea typeface="Bree Serif"/>
                <a:cs typeface="Bree Serif"/>
                <a:sym typeface="Bree Serif"/>
              </a:rPr>
              <a:t>Reduce latency by up to 2X!</a:t>
            </a:r>
            <a:endParaRPr b="0" i="0" sz="4200" u="none" cap="none" strike="noStrike">
              <a:solidFill>
                <a:srgbClr val="BF57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545" name="Google Shape;545;p6"/>
          <p:cNvGrpSpPr/>
          <p:nvPr/>
        </p:nvGrpSpPr>
        <p:grpSpPr>
          <a:xfrm>
            <a:off x="10947136" y="6969490"/>
            <a:ext cx="8018712" cy="1978910"/>
            <a:chOff x="8771074" y="6359965"/>
            <a:chExt cx="8018712" cy="1978910"/>
          </a:xfrm>
        </p:grpSpPr>
        <p:sp>
          <p:nvSpPr>
            <p:cNvPr id="546" name="Google Shape;546;p6"/>
            <p:cNvSpPr/>
            <p:nvPr/>
          </p:nvSpPr>
          <p:spPr>
            <a:xfrm>
              <a:off x="11443786" y="6359965"/>
              <a:ext cx="2673000" cy="9906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Compute Layer 1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14116786" y="6359965"/>
              <a:ext cx="2673000" cy="990600"/>
            </a:xfrm>
            <a:prstGeom prst="rect">
              <a:avLst/>
            </a:prstGeom>
            <a:solidFill>
              <a:srgbClr val="C9DAF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Compute Layer 2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11443774" y="7348275"/>
              <a:ext cx="2672700" cy="990600"/>
            </a:xfrm>
            <a:prstGeom prst="rect">
              <a:avLst/>
            </a:prstGeom>
            <a:solidFill>
              <a:srgbClr val="C9DAF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Transfer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Layer 2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8771074" y="7348275"/>
              <a:ext cx="2672700" cy="990600"/>
            </a:xfrm>
            <a:prstGeom prst="rect">
              <a:avLst/>
            </a:prstGeom>
            <a:solidFill>
              <a:schemeClr val="l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Transfer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Layer 1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"/>
          <p:cNvSpPr/>
          <p:nvPr/>
        </p:nvSpPr>
        <p:spPr>
          <a:xfrm>
            <a:off x="2495575" y="1547650"/>
            <a:ext cx="5726400" cy="40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"/>
          <p:cNvSpPr txBox="1"/>
          <p:nvPr/>
        </p:nvSpPr>
        <p:spPr>
          <a:xfrm>
            <a:off x="1828800" y="914400"/>
            <a:ext cx="206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Challenges in Parameter Remapping</a:t>
            </a:r>
            <a:endParaRPr b="1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6" name="Google Shape;556;p7"/>
          <p:cNvSpPr txBox="1"/>
          <p:nvPr/>
        </p:nvSpPr>
        <p:spPr>
          <a:xfrm>
            <a:off x="1828800" y="9836750"/>
            <a:ext cx="2028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DD1144"/>
                </a:solidFill>
                <a:latin typeface="Bree Serif"/>
                <a:ea typeface="Bree Serif"/>
                <a:cs typeface="Bree Serif"/>
                <a:sym typeface="Bree Serif"/>
              </a:rPr>
              <a:t>Oneiros – dynamically remaps parameter memory to elastically resize the KV cache in multi-tenant LLM inference.</a:t>
            </a:r>
            <a:endParaRPr b="0" i="0" sz="4800" u="none" cap="none" strike="noStrike">
              <a:solidFill>
                <a:srgbClr val="DD1144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7" name="Google Shape;557;p7"/>
          <p:cNvSpPr txBox="1"/>
          <p:nvPr/>
        </p:nvSpPr>
        <p:spPr>
          <a:xfrm>
            <a:off x="1828800" y="2576845"/>
            <a:ext cx="1945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When to trigger remapping?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7"/>
          <p:cNvSpPr txBox="1"/>
          <p:nvPr/>
        </p:nvSpPr>
        <p:spPr>
          <a:xfrm>
            <a:off x="1828800" y="6034120"/>
            <a:ext cx="2013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How many layers to remap?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475" lIns="223475" spcFirstLastPara="1" rIns="223475" wrap="square" tIns="22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7"/>
          <p:cNvSpPr txBox="1"/>
          <p:nvPr/>
        </p:nvSpPr>
        <p:spPr>
          <a:xfrm>
            <a:off x="1828800" y="4305483"/>
            <a:ext cx="2156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Which models to remap?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7"/>
          <p:cNvSpPr txBox="1"/>
          <p:nvPr/>
        </p:nvSpPr>
        <p:spPr>
          <a:xfrm>
            <a:off x="1828800" y="7762758"/>
            <a:ext cx="2013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ree Serif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Which layers to target?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7"/>
          <p:cNvSpPr txBox="1"/>
          <p:nvPr/>
        </p:nvSpPr>
        <p:spPr>
          <a:xfrm>
            <a:off x="9677372" y="13162175"/>
            <a:ext cx="547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Image generated by ChatGPT (GPT-5).</a:t>
            </a:r>
            <a:endParaRPr b="0" i="0" sz="24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63" name="Google Shape;563;p7" title="ChatGPT Image Oct 20, 2025, 05_41_57 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7000" y="2161274"/>
            <a:ext cx="7259899" cy="725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T-ENGR">
      <a:dk1>
        <a:srgbClr val="000000"/>
      </a:dk1>
      <a:lt1>
        <a:srgbClr val="FFFFFF"/>
      </a:lt1>
      <a:dk2>
        <a:srgbClr val="BF5700"/>
      </a:dk2>
      <a:lt2>
        <a:srgbClr val="D6D2C3"/>
      </a:lt2>
      <a:accent1>
        <a:srgbClr val="333F48"/>
      </a:accent1>
      <a:accent2>
        <a:srgbClr val="A29B96"/>
      </a:accent2>
      <a:accent3>
        <a:srgbClr val="F8971F"/>
      </a:accent3>
      <a:accent4>
        <a:srgbClr val="FFD600"/>
      </a:accent4>
      <a:accent5>
        <a:srgbClr val="BCC5BD"/>
      </a:accent5>
      <a:accent6>
        <a:srgbClr val="577565"/>
      </a:accent6>
      <a:hlink>
        <a:srgbClr val="BF5700"/>
      </a:hlink>
      <a:folHlink>
        <a:srgbClr val="005F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UT-ENGR">
      <a:dk1>
        <a:srgbClr val="000000"/>
      </a:dk1>
      <a:lt1>
        <a:srgbClr val="FFFFFF"/>
      </a:lt1>
      <a:dk2>
        <a:srgbClr val="BF5700"/>
      </a:dk2>
      <a:lt2>
        <a:srgbClr val="D6D2C3"/>
      </a:lt2>
      <a:accent1>
        <a:srgbClr val="333F48"/>
      </a:accent1>
      <a:accent2>
        <a:srgbClr val="A29B96"/>
      </a:accent2>
      <a:accent3>
        <a:srgbClr val="F8971F"/>
      </a:accent3>
      <a:accent4>
        <a:srgbClr val="FFD600"/>
      </a:accent4>
      <a:accent5>
        <a:srgbClr val="BCC5BD"/>
      </a:accent5>
      <a:accent6>
        <a:srgbClr val="577565"/>
      </a:accent6>
      <a:hlink>
        <a:srgbClr val="BF5700"/>
      </a:hlink>
      <a:folHlink>
        <a:srgbClr val="005F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UT-ENGR">
      <a:dk1>
        <a:srgbClr val="000000"/>
      </a:dk1>
      <a:lt1>
        <a:srgbClr val="FFFFFF"/>
      </a:lt1>
      <a:dk2>
        <a:srgbClr val="BF5700"/>
      </a:dk2>
      <a:lt2>
        <a:srgbClr val="D6D2C3"/>
      </a:lt2>
      <a:accent1>
        <a:srgbClr val="333F48"/>
      </a:accent1>
      <a:accent2>
        <a:srgbClr val="A29B96"/>
      </a:accent2>
      <a:accent3>
        <a:srgbClr val="F8971F"/>
      </a:accent3>
      <a:accent4>
        <a:srgbClr val="FFD600"/>
      </a:accent4>
      <a:accent5>
        <a:srgbClr val="BCC5BD"/>
      </a:accent5>
      <a:accent6>
        <a:srgbClr val="577565"/>
      </a:accent6>
      <a:hlink>
        <a:srgbClr val="BF5700"/>
      </a:hlink>
      <a:folHlink>
        <a:srgbClr val="005F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UT-Theme">
  <a:themeElements>
    <a:clrScheme name="UT">
      <a:dk1>
        <a:srgbClr val="333F48"/>
      </a:dk1>
      <a:lt1>
        <a:srgbClr val="FFFFFF"/>
      </a:lt1>
      <a:dk2>
        <a:srgbClr val="BF5700"/>
      </a:dk2>
      <a:lt2>
        <a:srgbClr val="FFFFFF"/>
      </a:lt2>
      <a:accent1>
        <a:srgbClr val="F8971F"/>
      </a:accent1>
      <a:accent2>
        <a:srgbClr val="FFD600"/>
      </a:accent2>
      <a:accent3>
        <a:srgbClr val="A6CD57"/>
      </a:accent3>
      <a:accent4>
        <a:srgbClr val="005F86"/>
      </a:accent4>
      <a:accent5>
        <a:srgbClr val="5B9BD5"/>
      </a:accent5>
      <a:accent6>
        <a:srgbClr val="9CADB7"/>
      </a:accent6>
      <a:hlink>
        <a:srgbClr val="BF5700"/>
      </a:hlink>
      <a:folHlink>
        <a:srgbClr val="BF5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UT-ENGR">
      <a:dk1>
        <a:srgbClr val="000000"/>
      </a:dk1>
      <a:lt1>
        <a:srgbClr val="FFFFFF"/>
      </a:lt1>
      <a:dk2>
        <a:srgbClr val="BF5700"/>
      </a:dk2>
      <a:lt2>
        <a:srgbClr val="D6D2C3"/>
      </a:lt2>
      <a:accent1>
        <a:srgbClr val="333F48"/>
      </a:accent1>
      <a:accent2>
        <a:srgbClr val="A29B96"/>
      </a:accent2>
      <a:accent3>
        <a:srgbClr val="F8971F"/>
      </a:accent3>
      <a:accent4>
        <a:srgbClr val="FFD600"/>
      </a:accent4>
      <a:accent5>
        <a:srgbClr val="BCC5BD"/>
      </a:accent5>
      <a:accent6>
        <a:srgbClr val="577565"/>
      </a:accent6>
      <a:hlink>
        <a:srgbClr val="BF5700"/>
      </a:hlink>
      <a:folHlink>
        <a:srgbClr val="005F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